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sldIdLst>
    <p:sldId id="544" r:id="rId2"/>
    <p:sldId id="561" r:id="rId3"/>
    <p:sldId id="569" r:id="rId4"/>
    <p:sldId id="564" r:id="rId5"/>
    <p:sldId id="566" r:id="rId6"/>
    <p:sldId id="397" r:id="rId7"/>
    <p:sldId id="568" r:id="rId8"/>
    <p:sldId id="567" r:id="rId9"/>
    <p:sldId id="408" r:id="rId10"/>
    <p:sldId id="560" r:id="rId11"/>
    <p:sldId id="551" r:id="rId12"/>
    <p:sldId id="570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CCCC"/>
    <a:srgbClr val="009999"/>
    <a:srgbClr val="FF3399"/>
    <a:srgbClr val="F68CA0"/>
    <a:srgbClr val="BEE0E0"/>
    <a:srgbClr val="CDB1C9"/>
    <a:srgbClr val="FF66CC"/>
    <a:srgbClr val="D1095A"/>
    <a:srgbClr val="CC00CC"/>
    <a:srgbClr val="FFD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just format 1 - Dekorfärg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81924" autoAdjust="0"/>
  </p:normalViewPr>
  <p:slideViewPr>
    <p:cSldViewPr snapToGrid="0">
      <p:cViewPr varScale="1">
        <p:scale>
          <a:sx n="67" d="100"/>
          <a:sy n="67" d="100"/>
        </p:scale>
        <p:origin x="129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16AEA1-B23A-4AD8-BF13-17FE7659D45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89DD5389-7A24-4277-982E-3C545258BE8A}">
      <dgm:prSet phldrT="[Text]" custT="1"/>
      <dgm:spPr>
        <a:solidFill>
          <a:srgbClr val="FF3399"/>
        </a:solidFill>
      </dgm:spPr>
      <dgm:t>
        <a:bodyPr/>
        <a:lstStyle/>
        <a:p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Maj 2023- Dec 2025</a:t>
          </a:r>
          <a:b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ESF finansierat projekt </a:t>
          </a:r>
          <a:b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”Lumena”</a:t>
          </a:r>
        </a:p>
      </dgm:t>
    </dgm:pt>
    <dgm:pt modelId="{BAF0A1AE-6169-404F-B1D1-6BE09E047882}" type="parTrans" cxnId="{759A3EDA-C18C-4A77-A105-CC11BCE7AD08}">
      <dgm:prSet/>
      <dgm:spPr/>
      <dgm:t>
        <a:bodyPr/>
        <a:lstStyle/>
        <a:p>
          <a:endParaRPr lang="sv-SE"/>
        </a:p>
      </dgm:t>
    </dgm:pt>
    <dgm:pt modelId="{3180E240-3962-4F30-BED6-C0698FE998D3}" type="sibTrans" cxnId="{759A3EDA-C18C-4A77-A105-CC11BCE7AD08}">
      <dgm:prSet/>
      <dgm:spPr/>
      <dgm:t>
        <a:bodyPr/>
        <a:lstStyle/>
        <a:p>
          <a:endParaRPr lang="sv-SE"/>
        </a:p>
      </dgm:t>
    </dgm:pt>
    <dgm:pt modelId="{A334BE49-2BBD-4187-9D0E-5D1DD400AA7D}">
      <dgm:prSet phldrT="[Text]" custT="1"/>
      <dgm:spPr>
        <a:solidFill>
          <a:schemeClr val="bg1"/>
        </a:solidFill>
      </dgm:spPr>
      <dgm:t>
        <a:bodyPr/>
        <a:lstStyle/>
        <a:p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”</a:t>
          </a:r>
        </a:p>
      </dgm:t>
    </dgm:pt>
    <dgm:pt modelId="{7036FE57-A00B-4157-8BA6-024A4A50E2E4}" type="parTrans" cxnId="{1698AF86-79D2-4CAC-B45B-311A96B40454}">
      <dgm:prSet/>
      <dgm:spPr/>
      <dgm:t>
        <a:bodyPr/>
        <a:lstStyle/>
        <a:p>
          <a:endParaRPr lang="sv-SE"/>
        </a:p>
      </dgm:t>
    </dgm:pt>
    <dgm:pt modelId="{09BE256C-28EF-4DAE-9635-6DA37AB5D011}" type="sibTrans" cxnId="{1698AF86-79D2-4CAC-B45B-311A96B40454}">
      <dgm:prSet/>
      <dgm:spPr/>
      <dgm:t>
        <a:bodyPr/>
        <a:lstStyle/>
        <a:p>
          <a:endParaRPr lang="sv-SE"/>
        </a:p>
      </dgm:t>
    </dgm:pt>
    <dgm:pt modelId="{B63F494F-0861-49BD-BB70-92B15AA0F202}">
      <dgm:prSet phldrT="[Text]" custT="1"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sv-SE" sz="1700" b="0" cap="none" spc="0" dirty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0461C7FF-3F1C-41C4-80FF-A43A06F6F544}" type="sibTrans" cxnId="{79AF1A73-5C1D-4AE0-BFEC-3EE70ADFF10A}">
      <dgm:prSet/>
      <dgm:spPr/>
      <dgm:t>
        <a:bodyPr/>
        <a:lstStyle/>
        <a:p>
          <a:endParaRPr lang="sv-SE"/>
        </a:p>
      </dgm:t>
    </dgm:pt>
    <dgm:pt modelId="{698CE3C6-13AE-4B7A-94C6-D7706F2F9621}" type="parTrans" cxnId="{79AF1A73-5C1D-4AE0-BFEC-3EE70ADFF10A}">
      <dgm:prSet/>
      <dgm:spPr/>
      <dgm:t>
        <a:bodyPr/>
        <a:lstStyle/>
        <a:p>
          <a:endParaRPr lang="sv-SE"/>
        </a:p>
      </dgm:t>
    </dgm:pt>
    <dgm:pt modelId="{DA4D1864-DADC-4FC1-89AA-095783327A17}" type="pres">
      <dgm:prSet presAssocID="{FD16AEA1-B23A-4AD8-BF13-17FE7659D451}" presName="Name0" presStyleCnt="0">
        <dgm:presLayoutVars>
          <dgm:dir/>
          <dgm:animLvl val="lvl"/>
          <dgm:resizeHandles val="exact"/>
        </dgm:presLayoutVars>
      </dgm:prSet>
      <dgm:spPr/>
    </dgm:pt>
    <dgm:pt modelId="{FFF87EEF-D059-4B24-A467-6B8376FAA2AC}" type="pres">
      <dgm:prSet presAssocID="{89DD5389-7A24-4277-982E-3C545258BE8A}" presName="parTxOnly" presStyleLbl="node1" presStyleIdx="0" presStyleCnt="3" custScaleX="103991" custLinFactNeighborX="-49098" custLinFactNeighborY="-47703">
        <dgm:presLayoutVars>
          <dgm:chMax val="0"/>
          <dgm:chPref val="0"/>
          <dgm:bulletEnabled val="1"/>
        </dgm:presLayoutVars>
      </dgm:prSet>
      <dgm:spPr/>
    </dgm:pt>
    <dgm:pt modelId="{DFDA376E-2BCA-4397-A0CD-1D8BA3081DC6}" type="pres">
      <dgm:prSet presAssocID="{3180E240-3962-4F30-BED6-C0698FE998D3}" presName="parTxOnlySpace" presStyleCnt="0"/>
      <dgm:spPr/>
    </dgm:pt>
    <dgm:pt modelId="{B1B1E158-4F76-46CD-904F-740B9CAC0CFE}" type="pres">
      <dgm:prSet presAssocID="{A334BE49-2BBD-4187-9D0E-5D1DD400AA7D}" presName="parTxOnly" presStyleLbl="node1" presStyleIdx="1" presStyleCnt="3" custScaleX="106365" custLinFactNeighborX="-23619" custLinFactNeighborY="-46410">
        <dgm:presLayoutVars>
          <dgm:chMax val="0"/>
          <dgm:chPref val="0"/>
          <dgm:bulletEnabled val="1"/>
        </dgm:presLayoutVars>
      </dgm:prSet>
      <dgm:spPr/>
    </dgm:pt>
    <dgm:pt modelId="{4575A9E9-9E48-4480-9203-AAB2800CF007}" type="pres">
      <dgm:prSet presAssocID="{09BE256C-28EF-4DAE-9635-6DA37AB5D011}" presName="parTxOnlySpace" presStyleCnt="0"/>
      <dgm:spPr/>
    </dgm:pt>
    <dgm:pt modelId="{0D6250CF-9E2B-4408-8B02-F7C1653687D1}" type="pres">
      <dgm:prSet presAssocID="{B63F494F-0861-49BD-BB70-92B15AA0F202}" presName="parTxOnly" presStyleLbl="node1" presStyleIdx="2" presStyleCnt="3" custLinFactNeighborX="22977" custLinFactNeighborY="-34079">
        <dgm:presLayoutVars>
          <dgm:chMax val="0"/>
          <dgm:chPref val="0"/>
          <dgm:bulletEnabled val="1"/>
        </dgm:presLayoutVars>
      </dgm:prSet>
      <dgm:spPr/>
    </dgm:pt>
  </dgm:ptLst>
  <dgm:cxnLst>
    <dgm:cxn modelId="{E724C52E-9A19-4B9D-BABB-B4C40B4FEF5A}" type="presOf" srcId="{B63F494F-0861-49BD-BB70-92B15AA0F202}" destId="{0D6250CF-9E2B-4408-8B02-F7C1653687D1}" srcOrd="0" destOrd="0" presId="urn:microsoft.com/office/officeart/2005/8/layout/chevron1"/>
    <dgm:cxn modelId="{92DEEF61-4544-4ADE-BB74-4C3CBE5D25E8}" type="presOf" srcId="{89DD5389-7A24-4277-982E-3C545258BE8A}" destId="{FFF87EEF-D059-4B24-A467-6B8376FAA2AC}" srcOrd="0" destOrd="0" presId="urn:microsoft.com/office/officeart/2005/8/layout/chevron1"/>
    <dgm:cxn modelId="{4EE24162-AC34-4425-A798-67847807FC2C}" type="presOf" srcId="{FD16AEA1-B23A-4AD8-BF13-17FE7659D451}" destId="{DA4D1864-DADC-4FC1-89AA-095783327A17}" srcOrd="0" destOrd="0" presId="urn:microsoft.com/office/officeart/2005/8/layout/chevron1"/>
    <dgm:cxn modelId="{79AF1A73-5C1D-4AE0-BFEC-3EE70ADFF10A}" srcId="{FD16AEA1-B23A-4AD8-BF13-17FE7659D451}" destId="{B63F494F-0861-49BD-BB70-92B15AA0F202}" srcOrd="2" destOrd="0" parTransId="{698CE3C6-13AE-4B7A-94C6-D7706F2F9621}" sibTransId="{0461C7FF-3F1C-41C4-80FF-A43A06F6F544}"/>
    <dgm:cxn modelId="{1698AF86-79D2-4CAC-B45B-311A96B40454}" srcId="{FD16AEA1-B23A-4AD8-BF13-17FE7659D451}" destId="{A334BE49-2BBD-4187-9D0E-5D1DD400AA7D}" srcOrd="1" destOrd="0" parTransId="{7036FE57-A00B-4157-8BA6-024A4A50E2E4}" sibTransId="{09BE256C-28EF-4DAE-9635-6DA37AB5D011}"/>
    <dgm:cxn modelId="{759A3EDA-C18C-4A77-A105-CC11BCE7AD08}" srcId="{FD16AEA1-B23A-4AD8-BF13-17FE7659D451}" destId="{89DD5389-7A24-4277-982E-3C545258BE8A}" srcOrd="0" destOrd="0" parTransId="{BAF0A1AE-6169-404F-B1D1-6BE09E047882}" sibTransId="{3180E240-3962-4F30-BED6-C0698FE998D3}"/>
    <dgm:cxn modelId="{5726E3F7-E9FE-4469-A34C-9DEE0D7F926D}" type="presOf" srcId="{A334BE49-2BBD-4187-9D0E-5D1DD400AA7D}" destId="{B1B1E158-4F76-46CD-904F-740B9CAC0CFE}" srcOrd="0" destOrd="0" presId="urn:microsoft.com/office/officeart/2005/8/layout/chevron1"/>
    <dgm:cxn modelId="{DC55E62C-C0AC-4BDE-B182-0BA223AA94D9}" type="presParOf" srcId="{DA4D1864-DADC-4FC1-89AA-095783327A17}" destId="{FFF87EEF-D059-4B24-A467-6B8376FAA2AC}" srcOrd="0" destOrd="0" presId="urn:microsoft.com/office/officeart/2005/8/layout/chevron1"/>
    <dgm:cxn modelId="{7C8D9EC2-A113-48AD-BB56-F05066958E97}" type="presParOf" srcId="{DA4D1864-DADC-4FC1-89AA-095783327A17}" destId="{DFDA376E-2BCA-4397-A0CD-1D8BA3081DC6}" srcOrd="1" destOrd="0" presId="urn:microsoft.com/office/officeart/2005/8/layout/chevron1"/>
    <dgm:cxn modelId="{6E4E0AD6-49F6-4BC0-81E7-4C37F473DD85}" type="presParOf" srcId="{DA4D1864-DADC-4FC1-89AA-095783327A17}" destId="{B1B1E158-4F76-46CD-904F-740B9CAC0CFE}" srcOrd="2" destOrd="0" presId="urn:microsoft.com/office/officeart/2005/8/layout/chevron1"/>
    <dgm:cxn modelId="{9531B0FB-7789-453D-999E-2BC2312A1EAE}" type="presParOf" srcId="{DA4D1864-DADC-4FC1-89AA-095783327A17}" destId="{4575A9E9-9E48-4480-9203-AAB2800CF007}" srcOrd="3" destOrd="0" presId="urn:microsoft.com/office/officeart/2005/8/layout/chevron1"/>
    <dgm:cxn modelId="{5A83547D-7EE9-4234-828F-C072C0B119CD}" type="presParOf" srcId="{DA4D1864-DADC-4FC1-89AA-095783327A17}" destId="{0D6250CF-9E2B-4408-8B02-F7C1653687D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16AEA1-B23A-4AD8-BF13-17FE7659D45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89DD5389-7A24-4277-982E-3C545258BE8A}">
      <dgm:prSet phldrT="[Text]" custT="1"/>
      <dgm:spPr>
        <a:solidFill>
          <a:srgbClr val="FF3399"/>
        </a:solidFill>
      </dgm:spPr>
      <dgm:t>
        <a:bodyPr/>
        <a:lstStyle/>
        <a:p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Maj 2023- Dec 2025</a:t>
          </a:r>
          <a:b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ESF finansierat projekt </a:t>
          </a:r>
          <a:b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”Lumena”</a:t>
          </a:r>
        </a:p>
      </dgm:t>
    </dgm:pt>
    <dgm:pt modelId="{BAF0A1AE-6169-404F-B1D1-6BE09E047882}" type="parTrans" cxnId="{759A3EDA-C18C-4A77-A105-CC11BCE7AD08}">
      <dgm:prSet/>
      <dgm:spPr/>
      <dgm:t>
        <a:bodyPr/>
        <a:lstStyle/>
        <a:p>
          <a:endParaRPr lang="sv-SE"/>
        </a:p>
      </dgm:t>
    </dgm:pt>
    <dgm:pt modelId="{3180E240-3962-4F30-BED6-C0698FE998D3}" type="sibTrans" cxnId="{759A3EDA-C18C-4A77-A105-CC11BCE7AD08}">
      <dgm:prSet/>
      <dgm:spPr/>
      <dgm:t>
        <a:bodyPr/>
        <a:lstStyle/>
        <a:p>
          <a:endParaRPr lang="sv-SE"/>
        </a:p>
      </dgm:t>
    </dgm:pt>
    <dgm:pt modelId="{A334BE49-2BBD-4187-9D0E-5D1DD400AA7D}">
      <dgm:prSet phldrT="[Text]" custT="1"/>
      <dgm:spPr>
        <a:solidFill>
          <a:srgbClr val="009999"/>
        </a:solidFill>
      </dgm:spPr>
      <dgm:t>
        <a:bodyPr/>
        <a:lstStyle/>
        <a:p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Jan 2026-Maj 2026 Förbundsfinansierad projekt ”Arbetscoacher”</a:t>
          </a:r>
        </a:p>
      </dgm:t>
    </dgm:pt>
    <dgm:pt modelId="{7036FE57-A00B-4157-8BA6-024A4A50E2E4}" type="parTrans" cxnId="{1698AF86-79D2-4CAC-B45B-311A96B40454}">
      <dgm:prSet/>
      <dgm:spPr/>
      <dgm:t>
        <a:bodyPr/>
        <a:lstStyle/>
        <a:p>
          <a:endParaRPr lang="sv-SE"/>
        </a:p>
      </dgm:t>
    </dgm:pt>
    <dgm:pt modelId="{09BE256C-28EF-4DAE-9635-6DA37AB5D011}" type="sibTrans" cxnId="{1698AF86-79D2-4CAC-B45B-311A96B40454}">
      <dgm:prSet/>
      <dgm:spPr/>
      <dgm:t>
        <a:bodyPr/>
        <a:lstStyle/>
        <a:p>
          <a:endParaRPr lang="sv-SE"/>
        </a:p>
      </dgm:t>
    </dgm:pt>
    <dgm:pt modelId="{B63F494F-0861-49BD-BB70-92B15AA0F202}">
      <dgm:prSet phldrT="[Text]" custT="1"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sv-SE" sz="1700" b="0" cap="none" spc="0" dirty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0461C7FF-3F1C-41C4-80FF-A43A06F6F544}" type="sibTrans" cxnId="{79AF1A73-5C1D-4AE0-BFEC-3EE70ADFF10A}">
      <dgm:prSet/>
      <dgm:spPr/>
      <dgm:t>
        <a:bodyPr/>
        <a:lstStyle/>
        <a:p>
          <a:endParaRPr lang="sv-SE"/>
        </a:p>
      </dgm:t>
    </dgm:pt>
    <dgm:pt modelId="{698CE3C6-13AE-4B7A-94C6-D7706F2F9621}" type="parTrans" cxnId="{79AF1A73-5C1D-4AE0-BFEC-3EE70ADFF10A}">
      <dgm:prSet/>
      <dgm:spPr/>
      <dgm:t>
        <a:bodyPr/>
        <a:lstStyle/>
        <a:p>
          <a:endParaRPr lang="sv-SE"/>
        </a:p>
      </dgm:t>
    </dgm:pt>
    <dgm:pt modelId="{DA4D1864-DADC-4FC1-89AA-095783327A17}" type="pres">
      <dgm:prSet presAssocID="{FD16AEA1-B23A-4AD8-BF13-17FE7659D451}" presName="Name0" presStyleCnt="0">
        <dgm:presLayoutVars>
          <dgm:dir/>
          <dgm:animLvl val="lvl"/>
          <dgm:resizeHandles val="exact"/>
        </dgm:presLayoutVars>
      </dgm:prSet>
      <dgm:spPr/>
    </dgm:pt>
    <dgm:pt modelId="{FFF87EEF-D059-4B24-A467-6B8376FAA2AC}" type="pres">
      <dgm:prSet presAssocID="{89DD5389-7A24-4277-982E-3C545258BE8A}" presName="parTxOnly" presStyleLbl="node1" presStyleIdx="0" presStyleCnt="3" custLinFactNeighborX="-49098" custLinFactNeighborY="-47703">
        <dgm:presLayoutVars>
          <dgm:chMax val="0"/>
          <dgm:chPref val="0"/>
          <dgm:bulletEnabled val="1"/>
        </dgm:presLayoutVars>
      </dgm:prSet>
      <dgm:spPr/>
    </dgm:pt>
    <dgm:pt modelId="{DFDA376E-2BCA-4397-A0CD-1D8BA3081DC6}" type="pres">
      <dgm:prSet presAssocID="{3180E240-3962-4F30-BED6-C0698FE998D3}" presName="parTxOnlySpace" presStyleCnt="0"/>
      <dgm:spPr/>
    </dgm:pt>
    <dgm:pt modelId="{B1B1E158-4F76-46CD-904F-740B9CAC0CFE}" type="pres">
      <dgm:prSet presAssocID="{A334BE49-2BBD-4187-9D0E-5D1DD400AA7D}" presName="parTxOnly" presStyleLbl="node1" presStyleIdx="1" presStyleCnt="3" custScaleX="106365" custLinFactNeighborX="-23619" custLinFactNeighborY="-46410">
        <dgm:presLayoutVars>
          <dgm:chMax val="0"/>
          <dgm:chPref val="0"/>
          <dgm:bulletEnabled val="1"/>
        </dgm:presLayoutVars>
      </dgm:prSet>
      <dgm:spPr/>
    </dgm:pt>
    <dgm:pt modelId="{4575A9E9-9E48-4480-9203-AAB2800CF007}" type="pres">
      <dgm:prSet presAssocID="{09BE256C-28EF-4DAE-9635-6DA37AB5D011}" presName="parTxOnlySpace" presStyleCnt="0"/>
      <dgm:spPr/>
    </dgm:pt>
    <dgm:pt modelId="{0D6250CF-9E2B-4408-8B02-F7C1653687D1}" type="pres">
      <dgm:prSet presAssocID="{B63F494F-0861-49BD-BB70-92B15AA0F202}" presName="parTxOnly" presStyleLbl="node1" presStyleIdx="2" presStyleCnt="3" custLinFactNeighborX="12682" custLinFactNeighborY="-45433">
        <dgm:presLayoutVars>
          <dgm:chMax val="0"/>
          <dgm:chPref val="0"/>
          <dgm:bulletEnabled val="1"/>
        </dgm:presLayoutVars>
      </dgm:prSet>
      <dgm:spPr/>
    </dgm:pt>
  </dgm:ptLst>
  <dgm:cxnLst>
    <dgm:cxn modelId="{E724C52E-9A19-4B9D-BABB-B4C40B4FEF5A}" type="presOf" srcId="{B63F494F-0861-49BD-BB70-92B15AA0F202}" destId="{0D6250CF-9E2B-4408-8B02-F7C1653687D1}" srcOrd="0" destOrd="0" presId="urn:microsoft.com/office/officeart/2005/8/layout/chevron1"/>
    <dgm:cxn modelId="{92DEEF61-4544-4ADE-BB74-4C3CBE5D25E8}" type="presOf" srcId="{89DD5389-7A24-4277-982E-3C545258BE8A}" destId="{FFF87EEF-D059-4B24-A467-6B8376FAA2AC}" srcOrd="0" destOrd="0" presId="urn:microsoft.com/office/officeart/2005/8/layout/chevron1"/>
    <dgm:cxn modelId="{4EE24162-AC34-4425-A798-67847807FC2C}" type="presOf" srcId="{FD16AEA1-B23A-4AD8-BF13-17FE7659D451}" destId="{DA4D1864-DADC-4FC1-89AA-095783327A17}" srcOrd="0" destOrd="0" presId="urn:microsoft.com/office/officeart/2005/8/layout/chevron1"/>
    <dgm:cxn modelId="{79AF1A73-5C1D-4AE0-BFEC-3EE70ADFF10A}" srcId="{FD16AEA1-B23A-4AD8-BF13-17FE7659D451}" destId="{B63F494F-0861-49BD-BB70-92B15AA0F202}" srcOrd="2" destOrd="0" parTransId="{698CE3C6-13AE-4B7A-94C6-D7706F2F9621}" sibTransId="{0461C7FF-3F1C-41C4-80FF-A43A06F6F544}"/>
    <dgm:cxn modelId="{1698AF86-79D2-4CAC-B45B-311A96B40454}" srcId="{FD16AEA1-B23A-4AD8-BF13-17FE7659D451}" destId="{A334BE49-2BBD-4187-9D0E-5D1DD400AA7D}" srcOrd="1" destOrd="0" parTransId="{7036FE57-A00B-4157-8BA6-024A4A50E2E4}" sibTransId="{09BE256C-28EF-4DAE-9635-6DA37AB5D011}"/>
    <dgm:cxn modelId="{759A3EDA-C18C-4A77-A105-CC11BCE7AD08}" srcId="{FD16AEA1-B23A-4AD8-BF13-17FE7659D451}" destId="{89DD5389-7A24-4277-982E-3C545258BE8A}" srcOrd="0" destOrd="0" parTransId="{BAF0A1AE-6169-404F-B1D1-6BE09E047882}" sibTransId="{3180E240-3962-4F30-BED6-C0698FE998D3}"/>
    <dgm:cxn modelId="{5726E3F7-E9FE-4469-A34C-9DEE0D7F926D}" type="presOf" srcId="{A334BE49-2BBD-4187-9D0E-5D1DD400AA7D}" destId="{B1B1E158-4F76-46CD-904F-740B9CAC0CFE}" srcOrd="0" destOrd="0" presId="urn:microsoft.com/office/officeart/2005/8/layout/chevron1"/>
    <dgm:cxn modelId="{DC55E62C-C0AC-4BDE-B182-0BA223AA94D9}" type="presParOf" srcId="{DA4D1864-DADC-4FC1-89AA-095783327A17}" destId="{FFF87EEF-D059-4B24-A467-6B8376FAA2AC}" srcOrd="0" destOrd="0" presId="urn:microsoft.com/office/officeart/2005/8/layout/chevron1"/>
    <dgm:cxn modelId="{7C8D9EC2-A113-48AD-BB56-F05066958E97}" type="presParOf" srcId="{DA4D1864-DADC-4FC1-89AA-095783327A17}" destId="{DFDA376E-2BCA-4397-A0CD-1D8BA3081DC6}" srcOrd="1" destOrd="0" presId="urn:microsoft.com/office/officeart/2005/8/layout/chevron1"/>
    <dgm:cxn modelId="{6E4E0AD6-49F6-4BC0-81E7-4C37F473DD85}" type="presParOf" srcId="{DA4D1864-DADC-4FC1-89AA-095783327A17}" destId="{B1B1E158-4F76-46CD-904F-740B9CAC0CFE}" srcOrd="2" destOrd="0" presId="urn:microsoft.com/office/officeart/2005/8/layout/chevron1"/>
    <dgm:cxn modelId="{9531B0FB-7789-453D-999E-2BC2312A1EAE}" type="presParOf" srcId="{DA4D1864-DADC-4FC1-89AA-095783327A17}" destId="{4575A9E9-9E48-4480-9203-AAB2800CF007}" srcOrd="3" destOrd="0" presId="urn:microsoft.com/office/officeart/2005/8/layout/chevron1"/>
    <dgm:cxn modelId="{5A83547D-7EE9-4234-828F-C072C0B119CD}" type="presParOf" srcId="{DA4D1864-DADC-4FC1-89AA-095783327A17}" destId="{0D6250CF-9E2B-4408-8B02-F7C1653687D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16AEA1-B23A-4AD8-BF13-17FE7659D45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89DD5389-7A24-4277-982E-3C545258BE8A}">
      <dgm:prSet phldrT="[Text]" custT="1"/>
      <dgm:spPr>
        <a:solidFill>
          <a:srgbClr val="FF3399"/>
        </a:solidFill>
      </dgm:spPr>
      <dgm:t>
        <a:bodyPr/>
        <a:lstStyle/>
        <a:p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Maj 2023- Dec 2025</a:t>
          </a:r>
          <a:b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ESF finansierat projekt </a:t>
          </a:r>
          <a:b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”Lumena”</a:t>
          </a:r>
        </a:p>
      </dgm:t>
    </dgm:pt>
    <dgm:pt modelId="{BAF0A1AE-6169-404F-B1D1-6BE09E047882}" type="parTrans" cxnId="{759A3EDA-C18C-4A77-A105-CC11BCE7AD08}">
      <dgm:prSet/>
      <dgm:spPr/>
      <dgm:t>
        <a:bodyPr/>
        <a:lstStyle/>
        <a:p>
          <a:endParaRPr lang="sv-SE"/>
        </a:p>
      </dgm:t>
    </dgm:pt>
    <dgm:pt modelId="{3180E240-3962-4F30-BED6-C0698FE998D3}" type="sibTrans" cxnId="{759A3EDA-C18C-4A77-A105-CC11BCE7AD08}">
      <dgm:prSet/>
      <dgm:spPr/>
      <dgm:t>
        <a:bodyPr/>
        <a:lstStyle/>
        <a:p>
          <a:endParaRPr lang="sv-SE"/>
        </a:p>
      </dgm:t>
    </dgm:pt>
    <dgm:pt modelId="{A334BE49-2BBD-4187-9D0E-5D1DD400AA7D}">
      <dgm:prSet phldrT="[Text]" custT="1"/>
      <dgm:spPr>
        <a:solidFill>
          <a:srgbClr val="009999"/>
        </a:solidFill>
      </dgm:spPr>
      <dgm:t>
        <a:bodyPr/>
        <a:lstStyle/>
        <a:p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Jan 2026-Maj 2026 Förbundsfinansierad projekt ”Arbetscoacher”</a:t>
          </a:r>
        </a:p>
      </dgm:t>
    </dgm:pt>
    <dgm:pt modelId="{7036FE57-A00B-4157-8BA6-024A4A50E2E4}" type="parTrans" cxnId="{1698AF86-79D2-4CAC-B45B-311A96B40454}">
      <dgm:prSet/>
      <dgm:spPr/>
      <dgm:t>
        <a:bodyPr/>
        <a:lstStyle/>
        <a:p>
          <a:endParaRPr lang="sv-SE"/>
        </a:p>
      </dgm:t>
    </dgm:pt>
    <dgm:pt modelId="{09BE256C-28EF-4DAE-9635-6DA37AB5D011}" type="sibTrans" cxnId="{1698AF86-79D2-4CAC-B45B-311A96B40454}">
      <dgm:prSet/>
      <dgm:spPr/>
      <dgm:t>
        <a:bodyPr/>
        <a:lstStyle/>
        <a:p>
          <a:endParaRPr lang="sv-SE"/>
        </a:p>
      </dgm:t>
    </dgm:pt>
    <dgm:pt modelId="{B63F494F-0861-49BD-BB70-92B15AA0F202}">
      <dgm:prSet phldrT="[Text]" custT="1"/>
      <dgm:spPr>
        <a:solidFill>
          <a:srgbClr val="0070C0"/>
        </a:solidFill>
      </dgm:spPr>
      <dgm:t>
        <a:bodyPr/>
        <a:lstStyle/>
        <a:p>
          <a:r>
            <a:rPr lang="sv-SE" sz="17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(April) Juni 2026 – Juni 2028 Österåkers ESF finansierad projekt ”Arbetscoacher”</a:t>
          </a:r>
        </a:p>
      </dgm:t>
    </dgm:pt>
    <dgm:pt modelId="{698CE3C6-13AE-4B7A-94C6-D7706F2F9621}" type="parTrans" cxnId="{79AF1A73-5C1D-4AE0-BFEC-3EE70ADFF10A}">
      <dgm:prSet/>
      <dgm:spPr/>
      <dgm:t>
        <a:bodyPr/>
        <a:lstStyle/>
        <a:p>
          <a:endParaRPr lang="sv-SE"/>
        </a:p>
      </dgm:t>
    </dgm:pt>
    <dgm:pt modelId="{0461C7FF-3F1C-41C4-80FF-A43A06F6F544}" type="sibTrans" cxnId="{79AF1A73-5C1D-4AE0-BFEC-3EE70ADFF10A}">
      <dgm:prSet/>
      <dgm:spPr/>
      <dgm:t>
        <a:bodyPr/>
        <a:lstStyle/>
        <a:p>
          <a:endParaRPr lang="sv-SE"/>
        </a:p>
      </dgm:t>
    </dgm:pt>
    <dgm:pt modelId="{DA4D1864-DADC-4FC1-89AA-095783327A17}" type="pres">
      <dgm:prSet presAssocID="{FD16AEA1-B23A-4AD8-BF13-17FE7659D451}" presName="Name0" presStyleCnt="0">
        <dgm:presLayoutVars>
          <dgm:dir/>
          <dgm:animLvl val="lvl"/>
          <dgm:resizeHandles val="exact"/>
        </dgm:presLayoutVars>
      </dgm:prSet>
      <dgm:spPr/>
    </dgm:pt>
    <dgm:pt modelId="{FFF87EEF-D059-4B24-A467-6B8376FAA2AC}" type="pres">
      <dgm:prSet presAssocID="{89DD5389-7A24-4277-982E-3C545258BE8A}" presName="parTxOnly" presStyleLbl="node1" presStyleIdx="0" presStyleCnt="3" custLinFactNeighborX="-49098" custLinFactNeighborY="-47703">
        <dgm:presLayoutVars>
          <dgm:chMax val="0"/>
          <dgm:chPref val="0"/>
          <dgm:bulletEnabled val="1"/>
        </dgm:presLayoutVars>
      </dgm:prSet>
      <dgm:spPr/>
    </dgm:pt>
    <dgm:pt modelId="{DFDA376E-2BCA-4397-A0CD-1D8BA3081DC6}" type="pres">
      <dgm:prSet presAssocID="{3180E240-3962-4F30-BED6-C0698FE998D3}" presName="parTxOnlySpace" presStyleCnt="0"/>
      <dgm:spPr/>
    </dgm:pt>
    <dgm:pt modelId="{B1B1E158-4F76-46CD-904F-740B9CAC0CFE}" type="pres">
      <dgm:prSet presAssocID="{A334BE49-2BBD-4187-9D0E-5D1DD400AA7D}" presName="parTxOnly" presStyleLbl="node1" presStyleIdx="1" presStyleCnt="3" custScaleX="106365" custLinFactNeighborX="-23619" custLinFactNeighborY="-46410">
        <dgm:presLayoutVars>
          <dgm:chMax val="0"/>
          <dgm:chPref val="0"/>
          <dgm:bulletEnabled val="1"/>
        </dgm:presLayoutVars>
      </dgm:prSet>
      <dgm:spPr/>
    </dgm:pt>
    <dgm:pt modelId="{4575A9E9-9E48-4480-9203-AAB2800CF007}" type="pres">
      <dgm:prSet presAssocID="{09BE256C-28EF-4DAE-9635-6DA37AB5D011}" presName="parTxOnlySpace" presStyleCnt="0"/>
      <dgm:spPr/>
    </dgm:pt>
    <dgm:pt modelId="{0D6250CF-9E2B-4408-8B02-F7C1653687D1}" type="pres">
      <dgm:prSet presAssocID="{B63F494F-0861-49BD-BB70-92B15AA0F202}" presName="parTxOnly" presStyleLbl="node1" presStyleIdx="2" presStyleCnt="3" custLinFactNeighborX="-48278" custLinFactNeighborY="-46552">
        <dgm:presLayoutVars>
          <dgm:chMax val="0"/>
          <dgm:chPref val="0"/>
          <dgm:bulletEnabled val="1"/>
        </dgm:presLayoutVars>
      </dgm:prSet>
      <dgm:spPr/>
    </dgm:pt>
  </dgm:ptLst>
  <dgm:cxnLst>
    <dgm:cxn modelId="{E724C52E-9A19-4B9D-BABB-B4C40B4FEF5A}" type="presOf" srcId="{B63F494F-0861-49BD-BB70-92B15AA0F202}" destId="{0D6250CF-9E2B-4408-8B02-F7C1653687D1}" srcOrd="0" destOrd="0" presId="urn:microsoft.com/office/officeart/2005/8/layout/chevron1"/>
    <dgm:cxn modelId="{92DEEF61-4544-4ADE-BB74-4C3CBE5D25E8}" type="presOf" srcId="{89DD5389-7A24-4277-982E-3C545258BE8A}" destId="{FFF87EEF-D059-4B24-A467-6B8376FAA2AC}" srcOrd="0" destOrd="0" presId="urn:microsoft.com/office/officeart/2005/8/layout/chevron1"/>
    <dgm:cxn modelId="{4EE24162-AC34-4425-A798-67847807FC2C}" type="presOf" srcId="{FD16AEA1-B23A-4AD8-BF13-17FE7659D451}" destId="{DA4D1864-DADC-4FC1-89AA-095783327A17}" srcOrd="0" destOrd="0" presId="urn:microsoft.com/office/officeart/2005/8/layout/chevron1"/>
    <dgm:cxn modelId="{79AF1A73-5C1D-4AE0-BFEC-3EE70ADFF10A}" srcId="{FD16AEA1-B23A-4AD8-BF13-17FE7659D451}" destId="{B63F494F-0861-49BD-BB70-92B15AA0F202}" srcOrd="2" destOrd="0" parTransId="{698CE3C6-13AE-4B7A-94C6-D7706F2F9621}" sibTransId="{0461C7FF-3F1C-41C4-80FF-A43A06F6F544}"/>
    <dgm:cxn modelId="{1698AF86-79D2-4CAC-B45B-311A96B40454}" srcId="{FD16AEA1-B23A-4AD8-BF13-17FE7659D451}" destId="{A334BE49-2BBD-4187-9D0E-5D1DD400AA7D}" srcOrd="1" destOrd="0" parTransId="{7036FE57-A00B-4157-8BA6-024A4A50E2E4}" sibTransId="{09BE256C-28EF-4DAE-9635-6DA37AB5D011}"/>
    <dgm:cxn modelId="{759A3EDA-C18C-4A77-A105-CC11BCE7AD08}" srcId="{FD16AEA1-B23A-4AD8-BF13-17FE7659D451}" destId="{89DD5389-7A24-4277-982E-3C545258BE8A}" srcOrd="0" destOrd="0" parTransId="{BAF0A1AE-6169-404F-B1D1-6BE09E047882}" sibTransId="{3180E240-3962-4F30-BED6-C0698FE998D3}"/>
    <dgm:cxn modelId="{5726E3F7-E9FE-4469-A34C-9DEE0D7F926D}" type="presOf" srcId="{A334BE49-2BBD-4187-9D0E-5D1DD400AA7D}" destId="{B1B1E158-4F76-46CD-904F-740B9CAC0CFE}" srcOrd="0" destOrd="0" presId="urn:microsoft.com/office/officeart/2005/8/layout/chevron1"/>
    <dgm:cxn modelId="{DC55E62C-C0AC-4BDE-B182-0BA223AA94D9}" type="presParOf" srcId="{DA4D1864-DADC-4FC1-89AA-095783327A17}" destId="{FFF87EEF-D059-4B24-A467-6B8376FAA2AC}" srcOrd="0" destOrd="0" presId="urn:microsoft.com/office/officeart/2005/8/layout/chevron1"/>
    <dgm:cxn modelId="{7C8D9EC2-A113-48AD-BB56-F05066958E97}" type="presParOf" srcId="{DA4D1864-DADC-4FC1-89AA-095783327A17}" destId="{DFDA376E-2BCA-4397-A0CD-1D8BA3081DC6}" srcOrd="1" destOrd="0" presId="urn:microsoft.com/office/officeart/2005/8/layout/chevron1"/>
    <dgm:cxn modelId="{6E4E0AD6-49F6-4BC0-81E7-4C37F473DD85}" type="presParOf" srcId="{DA4D1864-DADC-4FC1-89AA-095783327A17}" destId="{B1B1E158-4F76-46CD-904F-740B9CAC0CFE}" srcOrd="2" destOrd="0" presId="urn:microsoft.com/office/officeart/2005/8/layout/chevron1"/>
    <dgm:cxn modelId="{9531B0FB-7789-453D-999E-2BC2312A1EAE}" type="presParOf" srcId="{DA4D1864-DADC-4FC1-89AA-095783327A17}" destId="{4575A9E9-9E48-4480-9203-AAB2800CF007}" srcOrd="3" destOrd="0" presId="urn:microsoft.com/office/officeart/2005/8/layout/chevron1"/>
    <dgm:cxn modelId="{5A83547D-7EE9-4234-828F-C072C0B119CD}" type="presParOf" srcId="{DA4D1864-DADC-4FC1-89AA-095783327A17}" destId="{0D6250CF-9E2B-4408-8B02-F7C1653687D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87EEF-D059-4B24-A467-6B8376FAA2AC}">
      <dsp:nvSpPr>
        <dsp:cNvPr id="0" name=""/>
        <dsp:cNvSpPr/>
      </dsp:nvSpPr>
      <dsp:spPr>
        <a:xfrm>
          <a:off x="0" y="1822697"/>
          <a:ext cx="3573238" cy="1374441"/>
        </a:xfrm>
        <a:prstGeom prst="chevron">
          <a:avLst/>
        </a:prstGeom>
        <a:solidFill>
          <a:srgbClr val="FF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Maj 2023- Dec 2025</a:t>
          </a:r>
          <a:b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ESF finansierat projekt </a:t>
          </a:r>
          <a:b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”Lumena”</a:t>
          </a:r>
        </a:p>
      </dsp:txBody>
      <dsp:txXfrm>
        <a:off x="687221" y="1822697"/>
        <a:ext cx="2198797" cy="1374441"/>
      </dsp:txXfrm>
    </dsp:sp>
    <dsp:sp modelId="{B1B1E158-4F76-46CD-904F-740B9CAC0CFE}">
      <dsp:nvSpPr>
        <dsp:cNvPr id="0" name=""/>
        <dsp:cNvSpPr/>
      </dsp:nvSpPr>
      <dsp:spPr>
        <a:xfrm>
          <a:off x="3150883" y="1840468"/>
          <a:ext cx="3654811" cy="1374441"/>
        </a:xfrm>
        <a:prstGeom prst="chevron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”</a:t>
          </a:r>
        </a:p>
      </dsp:txBody>
      <dsp:txXfrm>
        <a:off x="3838104" y="1840468"/>
        <a:ext cx="2280370" cy="1374441"/>
      </dsp:txXfrm>
    </dsp:sp>
    <dsp:sp modelId="{0D6250CF-9E2B-4408-8B02-F7C1653687D1}">
      <dsp:nvSpPr>
        <dsp:cNvPr id="0" name=""/>
        <dsp:cNvSpPr/>
      </dsp:nvSpPr>
      <dsp:spPr>
        <a:xfrm>
          <a:off x="6545654" y="2009951"/>
          <a:ext cx="3436103" cy="1374441"/>
        </a:xfrm>
        <a:prstGeom prst="chevron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700" b="0" kern="1200" cap="none" spc="0" dirty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7232875" y="2009951"/>
        <a:ext cx="2061662" cy="13744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87EEF-D059-4B24-A467-6B8376FAA2AC}">
      <dsp:nvSpPr>
        <dsp:cNvPr id="0" name=""/>
        <dsp:cNvSpPr/>
      </dsp:nvSpPr>
      <dsp:spPr>
        <a:xfrm>
          <a:off x="0" y="1803649"/>
          <a:ext cx="3484842" cy="1393936"/>
        </a:xfrm>
        <a:prstGeom prst="chevron">
          <a:avLst/>
        </a:prstGeom>
        <a:solidFill>
          <a:srgbClr val="FF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Maj 2023- Dec 2025</a:t>
          </a:r>
          <a:b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ESF finansierat projekt </a:t>
          </a:r>
          <a:b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”Lumena”</a:t>
          </a:r>
        </a:p>
      </dsp:txBody>
      <dsp:txXfrm>
        <a:off x="696968" y="1803649"/>
        <a:ext cx="2090906" cy="1393936"/>
      </dsp:txXfrm>
    </dsp:sp>
    <dsp:sp modelId="{B1B1E158-4F76-46CD-904F-740B9CAC0CFE}">
      <dsp:nvSpPr>
        <dsp:cNvPr id="0" name=""/>
        <dsp:cNvSpPr/>
      </dsp:nvSpPr>
      <dsp:spPr>
        <a:xfrm>
          <a:off x="3055244" y="1821672"/>
          <a:ext cx="3706652" cy="1393936"/>
        </a:xfrm>
        <a:prstGeom prst="chevron">
          <a:avLst/>
        </a:prstGeom>
        <a:solidFill>
          <a:srgbClr val="00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Jan 2026-Maj 2026 Förbundsfinansierad projekt ”Arbetscoacher”</a:t>
          </a:r>
        </a:p>
      </dsp:txBody>
      <dsp:txXfrm>
        <a:off x="3752212" y="1821672"/>
        <a:ext cx="2312716" cy="1393936"/>
      </dsp:txXfrm>
    </dsp:sp>
    <dsp:sp modelId="{0D6250CF-9E2B-4408-8B02-F7C1653687D1}">
      <dsp:nvSpPr>
        <dsp:cNvPr id="0" name=""/>
        <dsp:cNvSpPr/>
      </dsp:nvSpPr>
      <dsp:spPr>
        <a:xfrm>
          <a:off x="6496915" y="1835291"/>
          <a:ext cx="3484842" cy="1393936"/>
        </a:xfrm>
        <a:prstGeom prst="chevron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700" b="0" kern="1200" cap="none" spc="0" dirty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7193883" y="1835291"/>
        <a:ext cx="2090906" cy="13939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87EEF-D059-4B24-A467-6B8376FAA2AC}">
      <dsp:nvSpPr>
        <dsp:cNvPr id="0" name=""/>
        <dsp:cNvSpPr/>
      </dsp:nvSpPr>
      <dsp:spPr>
        <a:xfrm>
          <a:off x="0" y="1803649"/>
          <a:ext cx="3484842" cy="1393936"/>
        </a:xfrm>
        <a:prstGeom prst="chevron">
          <a:avLst/>
        </a:prstGeom>
        <a:solidFill>
          <a:srgbClr val="FF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Maj 2023- Dec 2025</a:t>
          </a:r>
          <a:b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ESF finansierat projekt </a:t>
          </a:r>
          <a:b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”Lumena”</a:t>
          </a:r>
        </a:p>
      </dsp:txBody>
      <dsp:txXfrm>
        <a:off x="696968" y="1803649"/>
        <a:ext cx="2090906" cy="1393936"/>
      </dsp:txXfrm>
    </dsp:sp>
    <dsp:sp modelId="{B1B1E158-4F76-46CD-904F-740B9CAC0CFE}">
      <dsp:nvSpPr>
        <dsp:cNvPr id="0" name=""/>
        <dsp:cNvSpPr/>
      </dsp:nvSpPr>
      <dsp:spPr>
        <a:xfrm>
          <a:off x="3055244" y="1821672"/>
          <a:ext cx="3706652" cy="1393936"/>
        </a:xfrm>
        <a:prstGeom prst="chevron">
          <a:avLst/>
        </a:prstGeom>
        <a:solidFill>
          <a:srgbClr val="00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Jan 2026-Maj 2026 Förbundsfinansierad projekt ”Arbetscoacher”</a:t>
          </a:r>
        </a:p>
      </dsp:txBody>
      <dsp:txXfrm>
        <a:off x="3752212" y="1821672"/>
        <a:ext cx="2312716" cy="1393936"/>
      </dsp:txXfrm>
    </dsp:sp>
    <dsp:sp modelId="{0D6250CF-9E2B-4408-8B02-F7C1653687D1}">
      <dsp:nvSpPr>
        <dsp:cNvPr id="0" name=""/>
        <dsp:cNvSpPr/>
      </dsp:nvSpPr>
      <dsp:spPr>
        <a:xfrm>
          <a:off x="6327479" y="1819693"/>
          <a:ext cx="3484842" cy="1393936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(April) Juni 2026 – Juni 2028 Österåkers ESF finansierad projekt ”Arbetscoacher”</a:t>
          </a:r>
        </a:p>
      </dsp:txBody>
      <dsp:txXfrm>
        <a:off x="7024447" y="1819693"/>
        <a:ext cx="2090906" cy="1393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2B8BF-50CF-4AA7-B062-DCA4599DCA49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757CA-8151-4F96-A1FE-B73075CA92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015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DB74D-B9F5-3943-0214-3031F7CC3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6C8B268-1815-7692-8B58-6FAAF2BE6A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  <p:txBody>
          <a:bodyPr/>
          <a:lstStyle/>
          <a:p>
            <a:endParaRPr lang="sv-SE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A9E6F94-BA0D-933D-21DF-B3824C95B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Ni från gärna vänta med frågor till slutet.</a:t>
            </a:r>
          </a:p>
          <a:p>
            <a:r>
              <a:rPr lang="sv-SE" dirty="0"/>
              <a:t>Även skriva frågor i chatten så tar vi det i slutet.</a:t>
            </a:r>
          </a:p>
          <a:p>
            <a:endParaRPr lang="sv-SE" dirty="0"/>
          </a:p>
          <a:p>
            <a:r>
              <a:rPr lang="sv-SE" dirty="0"/>
              <a:t>Bildspel kommer finnas på hemsidan under arkiv.</a:t>
            </a:r>
            <a:br>
              <a:rPr lang="sv-SE" dirty="0"/>
            </a:br>
            <a:r>
              <a:rPr lang="sv-SE" dirty="0"/>
              <a:t>Vi börjar med </a:t>
            </a:r>
            <a:r>
              <a:rPr lang="sv-SE" dirty="0" err="1"/>
              <a:t>Lumena</a:t>
            </a:r>
            <a:r>
              <a:rPr lang="sv-SE" dirty="0"/>
              <a:t> som varit förbundets insats för individer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A491E76-BFE8-DC27-6E65-80F8983044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E558-8E89-4D35-B860-86F7A4E1299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0404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Jo det kommer fortsätta få fördjupat stöd av arbetscoacherna även efter Maj.</a:t>
            </a: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Österåkers ansökan, i samverkan med de övriga 5 kommunerna, har beviljats av ESF. Kommunen fick svar sista nov. </a:t>
            </a:r>
          </a:p>
          <a:p>
            <a:endParaRPr lang="sv-SE" dirty="0"/>
          </a:p>
          <a:p>
            <a:r>
              <a:rPr lang="sv-SE" dirty="0"/>
              <a:t>Och hur blir det då?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757CA-8151-4F96-A1FE-B73075CA921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855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Samma styrgrupp av AME chefer.</a:t>
            </a:r>
            <a:br>
              <a:rPr lang="sv-SE" dirty="0"/>
            </a:br>
            <a:r>
              <a:rPr lang="sv-SE" dirty="0"/>
              <a:t>Samma metoder och arbetscoacher </a:t>
            </a:r>
            <a:br>
              <a:rPr lang="sv-SE" dirty="0"/>
            </a:br>
            <a:r>
              <a:rPr lang="sv-SE" dirty="0"/>
              <a:t>Samma uppföljning och enkäter</a:t>
            </a:r>
          </a:p>
          <a:p>
            <a:br>
              <a:rPr lang="sv-SE" dirty="0"/>
            </a:br>
            <a:r>
              <a:rPr lang="sv-SE" dirty="0"/>
              <a:t>Sen blir det lite skillnader gällande ledning.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Kommuner kommer kunna fortsätta erhålla stöd för upphandling av platser att träna på fram till sommaren 2028.</a:t>
            </a:r>
          </a:p>
          <a:p>
            <a:endParaRPr lang="sv-SE" dirty="0"/>
          </a:p>
          <a:p>
            <a:r>
              <a:rPr lang="sv-SE" dirty="0"/>
              <a:t>Och det kommer fortsätta vara en digital in remittering vad vi vet idag. Men från en annan hemsida.</a:t>
            </a:r>
          </a:p>
          <a:p>
            <a:br>
              <a:rPr lang="sv-SE" dirty="0"/>
            </a:br>
            <a:r>
              <a:rPr lang="sv-SE" dirty="0"/>
              <a:t>Vi kommer få vet mer under våren om Österåkers ESF projekt. Som sagt de blev precis beviljade. En </a:t>
            </a:r>
            <a:r>
              <a:rPr lang="sv-SE" dirty="0" err="1"/>
              <a:t>adm</a:t>
            </a:r>
            <a:r>
              <a:rPr lang="sv-SE" dirty="0"/>
              <a:t> start drar igång redan i april. </a:t>
            </a:r>
            <a:br>
              <a:rPr lang="sv-SE" dirty="0"/>
            </a:br>
            <a:endParaRPr lang="sv-SE" dirty="0"/>
          </a:p>
          <a:p>
            <a:r>
              <a:rPr lang="sv-SE" dirty="0"/>
              <a:t>Men det ni ska ha med er är att metoden med arbetscoacher kommer fortsätta fram till sommaren 2028.</a:t>
            </a:r>
          </a:p>
          <a:p>
            <a:endParaRPr lang="sv-SE" dirty="0"/>
          </a:p>
          <a:p>
            <a:r>
              <a:rPr lang="sv-SE" dirty="0"/>
              <a:t>I det stora är det ”business as </a:t>
            </a:r>
            <a:r>
              <a:rPr lang="sv-SE" dirty="0" err="1"/>
              <a:t>usual</a:t>
            </a:r>
            <a:r>
              <a:rPr lang="sv-SE" dirty="0"/>
              <a:t>”</a:t>
            </a:r>
          </a:p>
          <a:p>
            <a:endParaRPr lang="sv-SE" dirty="0"/>
          </a:p>
          <a:p>
            <a:r>
              <a:rPr lang="sv-SE" dirty="0"/>
              <a:t>Har vi frågor?</a:t>
            </a:r>
          </a:p>
          <a:p>
            <a:r>
              <a:rPr lang="sv-SE" dirty="0"/>
              <a:t>Funderingar?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757CA-8151-4F96-A1FE-B73075CA921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663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Frågor?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757CA-8151-4F96-A1FE-B73075CA921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9716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börjar med </a:t>
            </a:r>
            <a:r>
              <a:rPr lang="sv-SE" dirty="0" err="1"/>
              <a:t>Lumena</a:t>
            </a:r>
            <a:r>
              <a:rPr lang="sv-SE" dirty="0"/>
              <a:t> som varit förbundets insats för individer. Pågått mellan maj 23 och slutar nu i slutet av dec.</a:t>
            </a:r>
          </a:p>
          <a:p>
            <a:r>
              <a:rPr lang="sv-SE" dirty="0"/>
              <a:t>Tänkte summer lite kort vad vi gjort i </a:t>
            </a:r>
            <a:r>
              <a:rPr lang="sv-SE" dirty="0" err="1"/>
              <a:t>lumena</a:t>
            </a:r>
            <a:r>
              <a:rPr lang="sv-SE" dirty="0"/>
              <a:t> …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757CA-8151-4F96-A1FE-B73075CA921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28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440F4-BEA9-05AD-3B4A-54ABCCDD6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8906381-BEDB-CC86-03E5-F93A7BFF40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2C63FCC-D893-7575-4CEF-D26AC65E0B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Tänkte summer lite kort vad vi gjort i </a:t>
            </a:r>
            <a:r>
              <a:rPr lang="sv-SE" dirty="0" err="1"/>
              <a:t>lumena</a:t>
            </a:r>
            <a:r>
              <a:rPr lang="sv-SE" dirty="0"/>
              <a:t> …</a:t>
            </a:r>
          </a:p>
          <a:p>
            <a:r>
              <a:rPr lang="sv-SE" dirty="0"/>
              <a:t>-Vi har haft en styrgrupp bestående av AME chefer, tillika de som haft personal som coacher</a:t>
            </a:r>
          </a:p>
          <a:p>
            <a:r>
              <a:rPr lang="sv-SE" dirty="0"/>
              <a:t>-12-13 hårt arbetande Arbetscoacher som arbetat och stöttad personer med metoderna SE,CM och BIP.</a:t>
            </a:r>
          </a:p>
          <a:p>
            <a:r>
              <a:rPr lang="sv-SE" dirty="0"/>
              <a:t>-Ägnat en hel del tid åt uppföljning och enkäter, resultatet är inte klart , utan vi har rapporter klara i mars 2026.  </a:t>
            </a:r>
          </a:p>
          <a:p>
            <a:r>
              <a:rPr lang="sv-SE" dirty="0"/>
              <a:t>  Men systerprojektet </a:t>
            </a:r>
            <a:r>
              <a:rPr lang="sv-SE" dirty="0" err="1"/>
              <a:t>conecto</a:t>
            </a:r>
            <a:r>
              <a:rPr lang="sv-SE" dirty="0"/>
              <a:t> har en hel del </a:t>
            </a:r>
            <a:r>
              <a:rPr lang="sv-SE" dirty="0" err="1"/>
              <a:t>resultatwebbinarium</a:t>
            </a:r>
            <a:r>
              <a:rPr lang="sv-SE" dirty="0"/>
              <a:t>, vissa har redan redovisats men går att se i efterhand.</a:t>
            </a:r>
            <a:br>
              <a:rPr lang="sv-SE" dirty="0"/>
            </a:br>
            <a:r>
              <a:rPr lang="sv-SE" dirty="0"/>
              <a:t>-Vi har haft vår eminenta Christer som projektledare och förbundet i bakgrunden som stöttat adm. Mm.</a:t>
            </a:r>
          </a:p>
          <a:p>
            <a:r>
              <a:rPr lang="sv-SE" dirty="0"/>
              <a:t>-Förutom </a:t>
            </a:r>
            <a:r>
              <a:rPr lang="sv-SE" dirty="0" err="1"/>
              <a:t>arbetscocher</a:t>
            </a:r>
            <a:r>
              <a:rPr lang="sv-SE" dirty="0"/>
              <a:t> så har det funnits </a:t>
            </a:r>
            <a:r>
              <a:rPr lang="sv-SE" dirty="0" err="1"/>
              <a:t>arbetstäningsplatser</a:t>
            </a:r>
            <a:r>
              <a:rPr lang="sv-SE" dirty="0"/>
              <a:t> </a:t>
            </a:r>
            <a:r>
              <a:rPr lang="sv-SE" dirty="0" err="1"/>
              <a:t>finsnaserade</a:t>
            </a:r>
            <a:r>
              <a:rPr lang="sv-SE" dirty="0"/>
              <a:t> och upphandlade av förbundet att tillgå.</a:t>
            </a:r>
          </a:p>
          <a:p>
            <a:r>
              <a:rPr lang="sv-SE" dirty="0"/>
              <a:t>-Och för att ta del av detta har </a:t>
            </a:r>
            <a:r>
              <a:rPr lang="sv-SE" dirty="0" err="1"/>
              <a:t>inremittering</a:t>
            </a:r>
            <a:r>
              <a:rPr lang="sv-SE" dirty="0"/>
              <a:t> merparten gått via MGT.</a:t>
            </a:r>
          </a:p>
          <a:p>
            <a:endParaRPr lang="sv-SE" dirty="0"/>
          </a:p>
          <a:p>
            <a:r>
              <a:rPr lang="sv-SE" dirty="0"/>
              <a:t>Då kan man undra vilka var det som deltog i projektet?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11E4849-8CB6-628A-4D0D-A210F80219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757CA-8151-4F96-A1FE-B73075CA921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2559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en </a:t>
            </a:r>
            <a:r>
              <a:rPr lang="sv-SE" dirty="0" err="1"/>
              <a:t>böjran</a:t>
            </a:r>
            <a:r>
              <a:rPr lang="sv-SE" dirty="0"/>
              <a:t> så de som deltog hade vid start inga andra arbetslivsinriktade insatser att tillgå.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FK remitterade in mer än dubbelt så många kvinnor som män.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6-7% vardera från vårdgivare, AF eller annan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28% yngre och 21% över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757CA-8151-4F96-A1FE-B73075CA921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7937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/>
              <a:t> - 141 i en arbetsträning och 92 i en </a:t>
            </a:r>
            <a:r>
              <a:rPr lang="sv-SE" sz="1200" dirty="0" err="1"/>
              <a:t>Förrrehabliterande</a:t>
            </a:r>
            <a:r>
              <a:rPr lang="sv-SE" sz="1200" dirty="0"/>
              <a:t> arbetsträning </a:t>
            </a:r>
          </a:p>
          <a:p>
            <a:r>
              <a:rPr lang="sv-SE" sz="1200" dirty="0"/>
              <a:t>Men vi har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757CA-8151-4F96-A1FE-B73075CA921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870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Låt dem läsa, ge en minut.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90E558-8E89-4D35-B860-86F7A4E1299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759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DFCD0-4447-B3F2-DFDE-693E6E00A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C8B2A69-4B59-0A93-3B83-DC8C19AF7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9322ED7-E0C0-92CA-CDC0-289723623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ligger uppe info på hemsidan om insatsen.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4E7ECDD-10BC-1430-ACB6-5199DCBF1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757CA-8151-4F96-A1FE-B73075CA921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445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AFECF-86CE-CF78-8649-DC89BE1A8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AFDB5B7-4319-2FEB-C12C-BD847A3FA7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0A19126-5B00-16EF-FCE0-DFEDA2BF6F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kommer ha samma styrgrupp med AME </a:t>
            </a:r>
            <a:r>
              <a:rPr lang="sv-SE" dirty="0" err="1"/>
              <a:t>cehfer</a:t>
            </a:r>
            <a:r>
              <a:rPr lang="sv-SE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Samma metod, samma uppföljning och samma ledning.</a:t>
            </a:r>
            <a:br>
              <a:rPr lang="sv-SE" dirty="0"/>
            </a:br>
            <a:r>
              <a:rPr lang="sv-SE" dirty="0"/>
              <a:t>I stort så är det ”Business as </a:t>
            </a:r>
            <a:r>
              <a:rPr lang="sv-SE" dirty="0" err="1"/>
              <a:t>usual</a:t>
            </a:r>
            <a:r>
              <a:rPr lang="sv-SE" dirty="0"/>
              <a:t>”</a:t>
            </a:r>
          </a:p>
          <a:p>
            <a:endParaRPr lang="sv-SE" dirty="0"/>
          </a:p>
          <a:p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Främst jobbar coacherna vidare med de 100 tal som är kvar efter </a:t>
            </a:r>
            <a:r>
              <a:rPr lang="sv-S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Lumnena</a:t>
            </a: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 projektet</a:t>
            </a:r>
            <a:b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Men det kommer finnas </a:t>
            </a:r>
            <a:r>
              <a:rPr lang="sv-SE" sz="1200" u="sng" dirty="0">
                <a:latin typeface="Calibri" panose="020F0502020204030204" pitchFamily="34" charset="0"/>
                <a:cs typeface="Calibri" panose="020F0502020204030204" pitchFamily="34" charset="0"/>
              </a:rPr>
              <a:t>begränsat</a:t>
            </a: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 utrymme för nya deltagare.</a:t>
            </a:r>
          </a:p>
          <a:p>
            <a:r>
              <a:rPr lang="sv-SE" dirty="0"/>
              <a:t>Och vi kommer att testa digital </a:t>
            </a:r>
            <a:r>
              <a:rPr lang="sv-SE" dirty="0" err="1"/>
              <a:t>inremittering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/>
              <a:t>Och hur kommer det då gå till?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26B2551-AE29-A8F8-5B27-EAAD13B3B6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757CA-8151-4F96-A1FE-B73075CA921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8982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Intresseanmälan för delta och erhålla en coacher öppnar 12 januari.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Tar in nya deltagare i mån av utrymme och anmälan görs av deltagare och gärna tillsammans med handläggare.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dirty="0">
                <a:latin typeface="Calibri" panose="020F0502020204030204" pitchFamily="34" charset="0"/>
                <a:cs typeface="Calibri" panose="020F0502020204030204" pitchFamily="34" charset="0"/>
              </a:rPr>
              <a:t>1:a bedömningen </a:t>
            </a:r>
            <a:r>
              <a:rPr lang="sv-SE" sz="1200" b="0" dirty="0">
                <a:latin typeface="Calibri" panose="020F0502020204030204" pitchFamily="34" charset="0"/>
                <a:cs typeface="Calibri" panose="020F0502020204030204" pitchFamily="34" charset="0"/>
              </a:rPr>
              <a:t>gäller kommun, att inga andra </a:t>
            </a:r>
            <a:r>
              <a:rPr lang="sv-SE" sz="1200" b="0" dirty="0" err="1">
                <a:latin typeface="Calibri" panose="020F0502020204030204" pitchFamily="34" charset="0"/>
                <a:cs typeface="Calibri" panose="020F0502020204030204" pitchFamily="34" charset="0"/>
              </a:rPr>
              <a:t>arb.insatser</a:t>
            </a:r>
            <a:r>
              <a:rPr lang="sv-SE" sz="1200" b="0" dirty="0">
                <a:latin typeface="Calibri" panose="020F0502020204030204" pitchFamily="34" charset="0"/>
                <a:cs typeface="Calibri" panose="020F0502020204030204" pitchFamily="34" charset="0"/>
              </a:rPr>
              <a:t> och om det föreligger behöv av stöd.</a:t>
            </a:r>
            <a:br>
              <a:rPr lang="sv-SE" sz="12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200" b="0" dirty="0">
                <a:latin typeface="Calibri" panose="020F0502020204030204" pitchFamily="34" charset="0"/>
                <a:cs typeface="Calibri" panose="020F0502020204030204" pitchFamily="34" charset="0"/>
              </a:rPr>
              <a:t>Och om platser finns.</a:t>
            </a:r>
            <a:br>
              <a:rPr lang="sv-SE" sz="12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Minsta osäkerhet kommer rek bli MGT.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200" b="1" dirty="0">
                <a:latin typeface="Calibri" panose="020F0502020204030204" pitchFamily="34" charset="0"/>
                <a:cs typeface="Calibri" panose="020F0502020204030204" pitchFamily="34" charset="0"/>
              </a:rPr>
              <a:t>Om alla svaren är JA blir nästa steg att träffa coach.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Information och coacher erbjuder plats, när utrymme finns här finns risk för kö. </a:t>
            </a:r>
            <a:b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Om oklart MGT innan en plats erbjuds.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Begränsat med platser.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Grov uppskattat 35-40 platser under våren.</a:t>
            </a:r>
            <a:b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dirty="0">
                <a:latin typeface="Calibri" panose="020F0502020204030204" pitchFamily="34" charset="0"/>
                <a:cs typeface="Calibri" panose="020F0502020204030204" pitchFamily="34" charset="0"/>
              </a:rPr>
              <a:t>Sist men inte minst är det viktigaste att deltagaren accepterar platsen</a:t>
            </a: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Då metoderna bygger på personens egna motivation.</a:t>
            </a:r>
            <a:b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Nu kanske ni undrar vad händer därefter?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Calibri" panose="020F0502020204030204" pitchFamily="34" charset="0"/>
                <a:cs typeface="Calibri" panose="020F0502020204030204" pitchFamily="34" charset="0"/>
              </a:rPr>
              <a:t>Efter Maj?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201F8-474B-B848-93EE-27BBAE58E286}" type="slidenum">
              <a:rPr lang="en-SE" smtClean="0"/>
              <a:t>9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794178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72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4945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3236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0256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6002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2768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036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242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876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61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4112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ED18A-9657-42AF-948D-7DF57789995F}" type="datetimeFigureOut">
              <a:rPr lang="sv-SE" smtClean="0"/>
              <a:t>2025-12-11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999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insamroslagen.se/arbetscoacherna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jpe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C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B30303-7051-65F4-D08D-98DC31C31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derrubrik 4">
            <a:extLst>
              <a:ext uri="{FF2B5EF4-FFF2-40B4-BE49-F238E27FC236}">
                <a16:creationId xmlns:a16="http://schemas.microsoft.com/office/drawing/2014/main" id="{2FB0715D-7BEA-960F-D87B-901B48E33591}"/>
              </a:ext>
            </a:extLst>
          </p:cNvPr>
          <p:cNvSpPr txBox="1">
            <a:spLocks/>
          </p:cNvSpPr>
          <p:nvPr/>
        </p:nvSpPr>
        <p:spPr>
          <a:xfrm>
            <a:off x="2361281" y="4635130"/>
            <a:ext cx="7945464" cy="1026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i="1" dirty="0">
                <a:solidFill>
                  <a:schemeClr val="tx1"/>
                </a:solidFill>
              </a:rPr>
              <a:t>Information om avslutande </a:t>
            </a:r>
            <a:r>
              <a:rPr lang="sv-SE" i="1" dirty="0" err="1">
                <a:solidFill>
                  <a:schemeClr val="tx1"/>
                </a:solidFill>
              </a:rPr>
              <a:t>Lumena</a:t>
            </a:r>
            <a:r>
              <a:rPr lang="sv-SE" i="1" dirty="0">
                <a:solidFill>
                  <a:schemeClr val="tx1"/>
                </a:solidFill>
              </a:rPr>
              <a:t> projekt och vad som händer under 2026</a:t>
            </a:r>
            <a:br>
              <a:rPr lang="sv-SE" sz="1800" i="1" dirty="0">
                <a:solidFill>
                  <a:schemeClr val="tx1"/>
                </a:solidFill>
              </a:rPr>
            </a:br>
            <a:endParaRPr lang="sv-SE" sz="2800" i="1" dirty="0">
              <a:solidFill>
                <a:schemeClr val="accent5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1CB5618-4248-AE65-1F96-A6CB8B77DD9C}"/>
              </a:ext>
            </a:extLst>
          </p:cNvPr>
          <p:cNvSpPr/>
          <p:nvPr/>
        </p:nvSpPr>
        <p:spPr>
          <a:xfrm>
            <a:off x="0" y="-10144"/>
            <a:ext cx="12192000" cy="10202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i="1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5E2FB23-3EF1-247F-5E2C-E7DEA14EC578}"/>
              </a:ext>
            </a:extLst>
          </p:cNvPr>
          <p:cNvSpPr/>
          <p:nvPr/>
        </p:nvSpPr>
        <p:spPr>
          <a:xfrm>
            <a:off x="10514504" y="124962"/>
            <a:ext cx="1261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i="1" dirty="0"/>
              <a:t>2025-12-11</a:t>
            </a:r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FA99E79-0A91-1343-DC89-71B24DFC318B}"/>
              </a:ext>
            </a:extLst>
          </p:cNvPr>
          <p:cNvSpPr/>
          <p:nvPr/>
        </p:nvSpPr>
        <p:spPr>
          <a:xfrm>
            <a:off x="0" y="5829627"/>
            <a:ext cx="12192000" cy="10261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" name="Bildobjekt 12" descr="En bild som visar symbol, Teckensnitt, Grafik, logotyp&#10;&#10;AI-genererat innehåll kan vara felaktigt.">
            <a:extLst>
              <a:ext uri="{FF2B5EF4-FFF2-40B4-BE49-F238E27FC236}">
                <a16:creationId xmlns:a16="http://schemas.microsoft.com/office/drawing/2014/main" id="{9A46E5E1-1384-057B-FDDA-873478681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14525"/>
            <a:ext cx="3038153" cy="759538"/>
          </a:xfrm>
          <a:prstGeom prst="rect">
            <a:avLst/>
          </a:prstGeom>
        </p:spPr>
      </p:pic>
      <p:grpSp>
        <p:nvGrpSpPr>
          <p:cNvPr id="14" name="Grupp 13">
            <a:extLst>
              <a:ext uri="{FF2B5EF4-FFF2-40B4-BE49-F238E27FC236}">
                <a16:creationId xmlns:a16="http://schemas.microsoft.com/office/drawing/2014/main" id="{67F64E58-148C-CE96-6A8F-F53D5FC0283F}"/>
              </a:ext>
            </a:extLst>
          </p:cNvPr>
          <p:cNvGrpSpPr/>
          <p:nvPr/>
        </p:nvGrpSpPr>
        <p:grpSpPr>
          <a:xfrm>
            <a:off x="2361281" y="1157018"/>
            <a:ext cx="7704857" cy="3384376"/>
            <a:chOff x="16177119" y="1268760"/>
            <a:chExt cx="7704857" cy="3384376"/>
          </a:xfrm>
        </p:grpSpPr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56AE7064-0FF9-0994-0684-BE5FEE566594}"/>
                </a:ext>
              </a:extLst>
            </p:cNvPr>
            <p:cNvSpPr/>
            <p:nvPr/>
          </p:nvSpPr>
          <p:spPr>
            <a:xfrm>
              <a:off x="16177119" y="1268760"/>
              <a:ext cx="7704857" cy="3384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 descr="En bild som visar bilder från Roslagen, skärgården, roslagsbanan, bryggor, väg med bilar.">
              <a:extLst>
                <a:ext uri="{FF2B5EF4-FFF2-40B4-BE49-F238E27FC236}">
                  <a16:creationId xmlns:a16="http://schemas.microsoft.com/office/drawing/2014/main" id="{97F758D8-78CF-8A9E-38D1-A93B4B3E1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49128" y="1340768"/>
              <a:ext cx="7559040" cy="3240024"/>
            </a:xfrm>
            <a:prstGeom prst="rect">
              <a:avLst/>
            </a:prstGeom>
          </p:spPr>
        </p:pic>
      </p:grpSp>
      <p:pic>
        <p:nvPicPr>
          <p:cNvPr id="17" name="Bildobjekt 16" descr="Logotyper: Förbundets medlemsparter.">
            <a:extLst>
              <a:ext uri="{FF2B5EF4-FFF2-40B4-BE49-F238E27FC236}">
                <a16:creationId xmlns:a16="http://schemas.microsoft.com/office/drawing/2014/main" id="{6E8DCA0C-A0A6-E321-F89A-11E6770FD4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6" b="17744"/>
          <a:stretch/>
        </p:blipFill>
        <p:spPr>
          <a:xfrm>
            <a:off x="2528110" y="5857625"/>
            <a:ext cx="7369399" cy="100037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634B1E6-5FB2-2551-8C28-6B89A2AEEDDD}"/>
              </a:ext>
            </a:extLst>
          </p:cNvPr>
          <p:cNvSpPr txBox="1"/>
          <p:nvPr/>
        </p:nvSpPr>
        <p:spPr>
          <a:xfrm>
            <a:off x="8762866" y="554018"/>
            <a:ext cx="3354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Informationen  börjar kl. 14.30</a:t>
            </a:r>
          </a:p>
        </p:txBody>
      </p:sp>
    </p:spTree>
    <p:extLst>
      <p:ext uri="{BB962C8B-B14F-4D97-AF65-F5344CB8AC3E}">
        <p14:creationId xmlns:p14="http://schemas.microsoft.com/office/powerpoint/2010/main" val="292981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C58DD5-EA93-193A-D4D9-9176D24E4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504AAAD4-7551-5E6C-1867-259CB3DCB124}"/>
              </a:ext>
            </a:extLst>
          </p:cNvPr>
          <p:cNvSpPr/>
          <p:nvPr/>
        </p:nvSpPr>
        <p:spPr>
          <a:xfrm>
            <a:off x="0" y="6649"/>
            <a:ext cx="12188952" cy="6858000"/>
          </a:xfrm>
          <a:prstGeom prst="rect">
            <a:avLst/>
          </a:prstGeom>
          <a:solidFill>
            <a:srgbClr val="93BE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Många händer som höjer tummen upp">
            <a:extLst>
              <a:ext uri="{FF2B5EF4-FFF2-40B4-BE49-F238E27FC236}">
                <a16:creationId xmlns:a16="http://schemas.microsoft.com/office/drawing/2014/main" id="{55FF5CC5-711D-8915-6FCE-FEDB03EC27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720373" y="2884064"/>
            <a:ext cx="6748205" cy="3795162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46A5AA3B-562B-EB2B-7BD8-6871B665C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565" y="839071"/>
            <a:ext cx="9898980" cy="2228074"/>
          </a:xfrm>
        </p:spPr>
        <p:txBody>
          <a:bodyPr>
            <a:normAutofit/>
          </a:bodyPr>
          <a:lstStyle/>
          <a:p>
            <a:r>
              <a:rPr lang="sv-SE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Österåkers ESF projekt beviljat!</a:t>
            </a:r>
          </a:p>
        </p:txBody>
      </p:sp>
      <p:sp>
        <p:nvSpPr>
          <p:cNvPr id="2" name="Rubrik 2">
            <a:extLst>
              <a:ext uri="{FF2B5EF4-FFF2-40B4-BE49-F238E27FC236}">
                <a16:creationId xmlns:a16="http://schemas.microsoft.com/office/drawing/2014/main" id="{386D5701-7F5C-D409-FE65-F5F85843B6DA}"/>
              </a:ext>
            </a:extLst>
          </p:cNvPr>
          <p:cNvSpPr txBox="1">
            <a:spLocks/>
          </p:cNvSpPr>
          <p:nvPr/>
        </p:nvSpPr>
        <p:spPr>
          <a:xfrm>
            <a:off x="3209576" y="2234848"/>
            <a:ext cx="6748205" cy="8322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D2005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br>
              <a:rPr lang="sv-SE" sz="3200" b="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b="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Från Juni 2026 till sommaren 2028</a:t>
            </a:r>
          </a:p>
        </p:txBody>
      </p:sp>
    </p:spTree>
    <p:extLst>
      <p:ext uri="{BB962C8B-B14F-4D97-AF65-F5344CB8AC3E}">
        <p14:creationId xmlns:p14="http://schemas.microsoft.com/office/powerpoint/2010/main" val="1268442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1489824-8C45-1447-B477-A3CA3245E4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2412402"/>
              </p:ext>
            </p:extLst>
          </p:nvPr>
        </p:nvGraphicFramePr>
        <p:xfrm>
          <a:off x="1384713" y="-171635"/>
          <a:ext cx="9981758" cy="6331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04B63D56-824A-3C65-DDC1-1679188F067C}"/>
              </a:ext>
            </a:extLst>
          </p:cNvPr>
          <p:cNvSpPr txBox="1"/>
          <p:nvPr/>
        </p:nvSpPr>
        <p:spPr>
          <a:xfrm>
            <a:off x="1486315" y="5103593"/>
            <a:ext cx="3062051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50000">
                <a:srgbClr val="D1095A">
                  <a:tint val="44500"/>
                  <a:satMod val="160000"/>
                </a:srgbClr>
              </a:gs>
              <a:gs pos="100000">
                <a:srgbClr val="D1095A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Träna </a:t>
            </a:r>
            <a:r>
              <a:rPr lang="sv-SE" dirty="0" err="1"/>
              <a:t>arb.trän</a:t>
            </a:r>
            <a:r>
              <a:rPr lang="sv-SE" dirty="0"/>
              <a:t> via förbund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807B1792-08BB-1073-3251-0DDEC2818C92}"/>
              </a:ext>
            </a:extLst>
          </p:cNvPr>
          <p:cNvSpPr txBox="1"/>
          <p:nvPr/>
        </p:nvSpPr>
        <p:spPr>
          <a:xfrm>
            <a:off x="1486315" y="5552243"/>
            <a:ext cx="3062051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50000">
                <a:srgbClr val="D1095A">
                  <a:tint val="44500"/>
                  <a:satMod val="160000"/>
                </a:srgbClr>
              </a:gs>
              <a:gs pos="100000">
                <a:srgbClr val="D1095A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In-remittering via MGT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D115750-37F6-BC56-0EE9-8C8D8EDEC68A}"/>
              </a:ext>
            </a:extLst>
          </p:cNvPr>
          <p:cNvSpPr txBox="1"/>
          <p:nvPr/>
        </p:nvSpPr>
        <p:spPr>
          <a:xfrm>
            <a:off x="1486314" y="3212751"/>
            <a:ext cx="6299939" cy="369332"/>
          </a:xfrm>
          <a:prstGeom prst="rect">
            <a:avLst/>
          </a:prstGeom>
          <a:gradFill flip="none" rotWithShape="1">
            <a:gsLst>
              <a:gs pos="34000">
                <a:srgbClr val="D1095A">
                  <a:tint val="44500"/>
                  <a:satMod val="160000"/>
                </a:srgbClr>
              </a:gs>
              <a:gs pos="68000">
                <a:srgbClr val="7FCCCC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Projektets Styrgrupp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F44FD755-039D-C0FA-C7F1-7C4CFE658892}"/>
              </a:ext>
            </a:extLst>
          </p:cNvPr>
          <p:cNvSpPr txBox="1"/>
          <p:nvPr/>
        </p:nvSpPr>
        <p:spPr>
          <a:xfrm>
            <a:off x="1495120" y="4638053"/>
            <a:ext cx="6291131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33000">
                <a:srgbClr val="D1095A">
                  <a:tint val="44500"/>
                  <a:satMod val="160000"/>
                </a:srgbClr>
              </a:gs>
              <a:gs pos="60000">
                <a:srgbClr val="7FCCCC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Projektledare och Förbundschef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8005DA2A-326B-315F-EBC7-91A16FED4D78}"/>
              </a:ext>
            </a:extLst>
          </p:cNvPr>
          <p:cNvSpPr txBox="1"/>
          <p:nvPr/>
        </p:nvSpPr>
        <p:spPr>
          <a:xfrm>
            <a:off x="1495121" y="4145192"/>
            <a:ext cx="6291132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34000">
                <a:srgbClr val="D1095A">
                  <a:tint val="44500"/>
                  <a:satMod val="160000"/>
                </a:srgbClr>
              </a:gs>
              <a:gs pos="63000">
                <a:srgbClr val="7FCCCC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Uppföljning, närvarorapporter och enkäter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1445C85A-D1B4-64AC-FC6D-DC4FD35CE592}"/>
              </a:ext>
            </a:extLst>
          </p:cNvPr>
          <p:cNvSpPr txBox="1"/>
          <p:nvPr/>
        </p:nvSpPr>
        <p:spPr>
          <a:xfrm>
            <a:off x="1486315" y="3671585"/>
            <a:ext cx="6299940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27000">
                <a:srgbClr val="D1095A">
                  <a:tint val="44500"/>
                  <a:satMod val="160000"/>
                </a:srgbClr>
              </a:gs>
              <a:gs pos="75000">
                <a:srgbClr val="7FCCCC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Arbetsmetod med Arbetscoacher SE,CM,BIP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BC8CDAEA-E680-1642-A6D8-D8B0DE6A0379}"/>
              </a:ext>
            </a:extLst>
          </p:cNvPr>
          <p:cNvSpPr txBox="1"/>
          <p:nvPr/>
        </p:nvSpPr>
        <p:spPr>
          <a:xfrm>
            <a:off x="4568684" y="5552243"/>
            <a:ext cx="3219474" cy="369332"/>
          </a:xfrm>
          <a:prstGeom prst="rect">
            <a:avLst/>
          </a:prstGeom>
          <a:solidFill>
            <a:srgbClr val="7FCC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Digital in-remittering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094FCAB4-DC92-5783-CBE5-56B417DBED31}"/>
              </a:ext>
            </a:extLst>
          </p:cNvPr>
          <p:cNvSpPr txBox="1"/>
          <p:nvPr/>
        </p:nvSpPr>
        <p:spPr>
          <a:xfrm>
            <a:off x="4568684" y="5103976"/>
            <a:ext cx="3235457" cy="369332"/>
          </a:xfrm>
          <a:prstGeom prst="rect">
            <a:avLst/>
          </a:prstGeom>
          <a:solidFill>
            <a:srgbClr val="7FCC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”Träna på </a:t>
            </a:r>
            <a:r>
              <a:rPr lang="sv-SE" dirty="0" err="1"/>
              <a:t>arb.trän</a:t>
            </a:r>
            <a:r>
              <a:rPr lang="sv-SE" dirty="0"/>
              <a:t>” via kommun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F4331DC5-CC5A-9D15-1C82-70166C6917D0}"/>
              </a:ext>
            </a:extLst>
          </p:cNvPr>
          <p:cNvSpPr/>
          <p:nvPr/>
        </p:nvSpPr>
        <p:spPr>
          <a:xfrm>
            <a:off x="6651885" y="4526963"/>
            <a:ext cx="1547634" cy="509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F02349BD-6A21-A86F-B10C-5E5FC954E6C5}"/>
              </a:ext>
            </a:extLst>
          </p:cNvPr>
          <p:cNvSpPr txBox="1"/>
          <p:nvPr/>
        </p:nvSpPr>
        <p:spPr>
          <a:xfrm>
            <a:off x="4567604" y="5551427"/>
            <a:ext cx="6129276" cy="369332"/>
          </a:xfrm>
          <a:prstGeom prst="rect">
            <a:avLst/>
          </a:prstGeom>
          <a:gradFill flip="none" rotWithShape="1">
            <a:gsLst>
              <a:gs pos="24000">
                <a:srgbClr val="7FCCCC"/>
              </a:gs>
              <a:gs pos="100000">
                <a:schemeClr val="accent1"/>
              </a:gs>
              <a:gs pos="67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Digital </a:t>
            </a:r>
            <a:r>
              <a:rPr lang="sv-SE" dirty="0" err="1"/>
              <a:t>inremittering</a:t>
            </a:r>
            <a:endParaRPr lang="sv-SE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1D88D5A5-7B4B-DC57-A36D-5F0F8DDD7037}"/>
              </a:ext>
            </a:extLst>
          </p:cNvPr>
          <p:cNvSpPr txBox="1"/>
          <p:nvPr/>
        </p:nvSpPr>
        <p:spPr>
          <a:xfrm>
            <a:off x="1486315" y="3212751"/>
            <a:ext cx="9182576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39000">
                <a:srgbClr val="D1095A">
                  <a:tint val="44500"/>
                  <a:satMod val="160000"/>
                </a:srgbClr>
              </a:gs>
              <a:gs pos="97248">
                <a:schemeClr val="accent1"/>
              </a:gs>
              <a:gs pos="58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Projektets Styrgrupp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1F7AFB28-FA0E-749A-E1A8-119504C3BFFB}"/>
              </a:ext>
            </a:extLst>
          </p:cNvPr>
          <p:cNvSpPr txBox="1"/>
          <p:nvPr/>
        </p:nvSpPr>
        <p:spPr>
          <a:xfrm>
            <a:off x="6696364" y="4636898"/>
            <a:ext cx="4000516" cy="369332"/>
          </a:xfrm>
          <a:prstGeom prst="rect">
            <a:avLst/>
          </a:prstGeom>
          <a:gradFill>
            <a:gsLst>
              <a:gs pos="87000">
                <a:schemeClr val="accent1"/>
              </a:gs>
              <a:gs pos="0">
                <a:srgbClr val="7FCCCC"/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Ny projektledare och kommunchefer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19EE8955-3BCB-AF19-A174-6C27AE0E6C5B}"/>
              </a:ext>
            </a:extLst>
          </p:cNvPr>
          <p:cNvSpPr txBox="1"/>
          <p:nvPr/>
        </p:nvSpPr>
        <p:spPr>
          <a:xfrm>
            <a:off x="4567401" y="5107222"/>
            <a:ext cx="6126903" cy="369332"/>
          </a:xfrm>
          <a:prstGeom prst="rect">
            <a:avLst/>
          </a:prstGeom>
          <a:gradFill>
            <a:gsLst>
              <a:gs pos="24000">
                <a:srgbClr val="7FCCCC"/>
              </a:gs>
              <a:gs pos="100000">
                <a:schemeClr val="accent1"/>
              </a:gs>
              <a:gs pos="67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”Träna på arbetsträning” via kommun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A9C81B63-4800-8AE0-1632-A4ABEE02A3FA}"/>
              </a:ext>
            </a:extLst>
          </p:cNvPr>
          <p:cNvSpPr txBox="1"/>
          <p:nvPr/>
        </p:nvSpPr>
        <p:spPr>
          <a:xfrm>
            <a:off x="600114" y="3016276"/>
            <a:ext cx="553998" cy="272063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sv-SE" sz="2400" dirty="0"/>
              <a:t>V E R K S A M H E T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2D3A6107-9C5F-6EF5-AF16-23A213861E4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4266"/>
          <a:stretch>
            <a:fillRect/>
          </a:stretch>
        </p:blipFill>
        <p:spPr>
          <a:xfrm>
            <a:off x="9703864" y="910129"/>
            <a:ext cx="684465" cy="65072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EB1336A-2AF9-96A7-3E81-9CA02C929A24}"/>
              </a:ext>
            </a:extLst>
          </p:cNvPr>
          <p:cNvSpPr txBox="1"/>
          <p:nvPr/>
        </p:nvSpPr>
        <p:spPr>
          <a:xfrm>
            <a:off x="1495121" y="4145192"/>
            <a:ext cx="9182576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34000">
                <a:srgbClr val="D1095A">
                  <a:tint val="44500"/>
                  <a:satMod val="160000"/>
                </a:srgbClr>
              </a:gs>
              <a:gs pos="97248">
                <a:schemeClr val="accent1"/>
              </a:gs>
              <a:gs pos="57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Uppföljning, närvarorapporter och enkäter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C4DD42D-8AEF-34AE-106A-E05410725CAE}"/>
              </a:ext>
            </a:extLst>
          </p:cNvPr>
          <p:cNvSpPr txBox="1"/>
          <p:nvPr/>
        </p:nvSpPr>
        <p:spPr>
          <a:xfrm>
            <a:off x="1486315" y="3671585"/>
            <a:ext cx="9182576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27000">
                <a:srgbClr val="D1095A">
                  <a:tint val="44500"/>
                  <a:satMod val="160000"/>
                </a:srgbClr>
              </a:gs>
              <a:gs pos="97248">
                <a:schemeClr val="accent1"/>
              </a:gs>
              <a:gs pos="55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Arbetsmetod med Arbetscoacher SE,CM,BIP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8592EF87-52A3-FA6C-ABB8-707B05BF72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096" y="910851"/>
            <a:ext cx="2083110" cy="670740"/>
          </a:xfrm>
          <a:prstGeom prst="rect">
            <a:avLst/>
          </a:prstGeom>
          <a:solidFill>
            <a:srgbClr val="FEBE92"/>
          </a:solidFill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9DA0B99A-5433-16BA-1EAE-AA42172022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5311" y="888140"/>
            <a:ext cx="1957959" cy="665170"/>
          </a:xfrm>
          <a:prstGeom prst="rect">
            <a:avLst/>
          </a:prstGeom>
        </p:spPr>
      </p:pic>
      <p:sp>
        <p:nvSpPr>
          <p:cNvPr id="23" name="textruta 22">
            <a:extLst>
              <a:ext uri="{FF2B5EF4-FFF2-40B4-BE49-F238E27FC236}">
                <a16:creationId xmlns:a16="http://schemas.microsoft.com/office/drawing/2014/main" id="{9BDAE8FA-1113-4C22-BAEE-04C490F8D62F}"/>
              </a:ext>
            </a:extLst>
          </p:cNvPr>
          <p:cNvSpPr txBox="1"/>
          <p:nvPr/>
        </p:nvSpPr>
        <p:spPr>
          <a:xfrm>
            <a:off x="8215421" y="1017328"/>
            <a:ext cx="2170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Arbetscoacher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75DAC2C4-F0C8-DB62-F75B-31CA06120096}"/>
              </a:ext>
            </a:extLst>
          </p:cNvPr>
          <p:cNvSpPr txBox="1"/>
          <p:nvPr/>
        </p:nvSpPr>
        <p:spPr>
          <a:xfrm>
            <a:off x="8215421" y="1273920"/>
            <a:ext cx="2083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i="1" dirty="0"/>
              <a:t>-Stockholm Nordost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628E8E9D-C28A-A987-A03B-9606A8B9D22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6519"/>
          <a:stretch>
            <a:fillRect/>
          </a:stretch>
        </p:blipFill>
        <p:spPr>
          <a:xfrm>
            <a:off x="6213310" y="2825739"/>
            <a:ext cx="2108728" cy="183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0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6" grpId="0" animBg="1"/>
      <p:bldP spid="12" grpId="0" animBg="1"/>
      <p:bldP spid="15" grpId="0" animBg="1"/>
      <p:bldP spid="17" grpId="0" animBg="1"/>
      <p:bldP spid="18" grpId="0"/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51D7979E-1548-A2EE-0748-C6FE48EDC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260" y="3710613"/>
            <a:ext cx="3891740" cy="2594494"/>
          </a:xfrm>
          <a:prstGeom prst="rect">
            <a:avLst/>
          </a:prstGeom>
        </p:spPr>
      </p:pic>
      <p:pic>
        <p:nvPicPr>
          <p:cNvPr id="7" name="Platshållare för innehåll 6" descr="En bild som visar Teckensnitt, Grafik, logotyp, text&#10;&#10;AI-genererat innehåll kan vara felaktigt.">
            <a:extLst>
              <a:ext uri="{FF2B5EF4-FFF2-40B4-BE49-F238E27FC236}">
                <a16:creationId xmlns:a16="http://schemas.microsoft.com/office/drawing/2014/main" id="{65D4C9A8-DDFF-E05C-9C43-E55FA4FC3A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8" b="17894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pic>
        <p:nvPicPr>
          <p:cNvPr id="7170" name="Picture 2" descr="God Jul och Gott nytt År">
            <a:extLst>
              <a:ext uri="{FF2B5EF4-FFF2-40B4-BE49-F238E27FC236}">
                <a16:creationId xmlns:a16="http://schemas.microsoft.com/office/drawing/2014/main" id="{43FC1269-BB27-1B3D-6747-C54519491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07" y="3965742"/>
            <a:ext cx="7528466" cy="278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43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3E8498D-DA8F-EF6C-5420-F153D4979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52FEEFA-2DF8-97B4-4CEF-E76F4161B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0" y="1814321"/>
            <a:ext cx="11314546" cy="45609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400" b="1" dirty="0"/>
              <a:t>Lumena </a:t>
            </a:r>
            <a:r>
              <a:rPr lang="en-US" sz="7400" b="1" dirty="0" err="1"/>
              <a:t>projektet</a:t>
            </a:r>
            <a:r>
              <a:rPr lang="en-US" sz="7400" b="1" dirty="0"/>
              <a:t> </a:t>
            </a:r>
            <a:r>
              <a:rPr lang="en-US" sz="7400" b="1" dirty="0" err="1"/>
              <a:t>i</a:t>
            </a:r>
            <a:r>
              <a:rPr lang="en-US" sz="7400" b="1" dirty="0"/>
              <a:t> </a:t>
            </a:r>
            <a:r>
              <a:rPr lang="en-US" sz="7400" b="1" dirty="0" err="1"/>
              <a:t>Roslagen</a:t>
            </a:r>
            <a:br>
              <a:rPr lang="en-US" sz="7400" b="1" dirty="0"/>
            </a:br>
            <a:r>
              <a:rPr lang="en-US" sz="5400" i="1" dirty="0"/>
              <a:t>      - Maj 2023 till </a:t>
            </a:r>
            <a:r>
              <a:rPr lang="en-US" sz="5400" i="1" dirty="0" err="1"/>
              <a:t>och</a:t>
            </a:r>
            <a:r>
              <a:rPr lang="en-US" sz="5400" i="1" dirty="0"/>
              <a:t> med Dec 2025</a:t>
            </a:r>
            <a:br>
              <a:rPr lang="sv-SE" sz="8000" dirty="0"/>
            </a:br>
            <a:endParaRPr lang="en-US" sz="7400" b="1" dirty="0"/>
          </a:p>
        </p:txBody>
      </p:sp>
      <p:pic>
        <p:nvPicPr>
          <p:cNvPr id="5" name="Bildobjekt 4" descr="En bild som visar text, Teckensnitt, logotyp, Grafik&#10;&#10;AI-genererat innehåll kan vara felaktigt.">
            <a:extLst>
              <a:ext uri="{FF2B5EF4-FFF2-40B4-BE49-F238E27FC236}">
                <a16:creationId xmlns:a16="http://schemas.microsoft.com/office/drawing/2014/main" id="{5F18381D-C89D-868C-4990-ADCC8FEEB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311" y="277770"/>
            <a:ext cx="2604722" cy="744206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7DC3BF1-FBE5-1A27-E078-DC71F12A342B}"/>
              </a:ext>
            </a:extLst>
          </p:cNvPr>
          <p:cNvSpPr txBox="1"/>
          <p:nvPr/>
        </p:nvSpPr>
        <p:spPr>
          <a:xfrm>
            <a:off x="8542750" y="6247288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u="sng" dirty="0"/>
              <a:t>https://finsamroslagen.se/lumena/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25504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DDD19-962E-7AFF-E38A-4B6F0269A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8DF552-228D-5258-73C1-166198376B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9736578"/>
              </p:ext>
            </p:extLst>
          </p:nvPr>
        </p:nvGraphicFramePr>
        <p:xfrm>
          <a:off x="1384713" y="-171635"/>
          <a:ext cx="9981758" cy="6331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ruta 11">
            <a:extLst>
              <a:ext uri="{FF2B5EF4-FFF2-40B4-BE49-F238E27FC236}">
                <a16:creationId xmlns:a16="http://schemas.microsoft.com/office/drawing/2014/main" id="{3209B9B8-8989-53F7-5416-6E9191FA5173}"/>
              </a:ext>
            </a:extLst>
          </p:cNvPr>
          <p:cNvSpPr txBox="1"/>
          <p:nvPr/>
        </p:nvSpPr>
        <p:spPr>
          <a:xfrm>
            <a:off x="1477508" y="3212751"/>
            <a:ext cx="4314120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Projektets Styrgrupp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78D5714-F25F-CFB2-3D09-C6EE0682BC9B}"/>
              </a:ext>
            </a:extLst>
          </p:cNvPr>
          <p:cNvSpPr txBox="1"/>
          <p:nvPr/>
        </p:nvSpPr>
        <p:spPr>
          <a:xfrm>
            <a:off x="1486313" y="4638053"/>
            <a:ext cx="4298798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Projektledare och Förbundschef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932B6264-9884-99C6-C9E9-24AC9DF07376}"/>
              </a:ext>
            </a:extLst>
          </p:cNvPr>
          <p:cNvSpPr txBox="1"/>
          <p:nvPr/>
        </p:nvSpPr>
        <p:spPr>
          <a:xfrm>
            <a:off x="1486315" y="5094357"/>
            <a:ext cx="4308088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Träna </a:t>
            </a:r>
            <a:r>
              <a:rPr lang="sv-SE" dirty="0" err="1"/>
              <a:t>arb.trän</a:t>
            </a:r>
            <a:r>
              <a:rPr lang="sv-SE" dirty="0"/>
              <a:t> via förbund 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D5AD1C21-6FFB-A8AE-C0BF-BD3D42BB680C}"/>
              </a:ext>
            </a:extLst>
          </p:cNvPr>
          <p:cNvSpPr txBox="1"/>
          <p:nvPr/>
        </p:nvSpPr>
        <p:spPr>
          <a:xfrm>
            <a:off x="600114" y="3016276"/>
            <a:ext cx="553998" cy="272063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sv-SE" sz="2400" dirty="0"/>
              <a:t>V E R K S A M H E T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22CB18D2-31E3-97DE-3E80-584002C51631}"/>
              </a:ext>
            </a:extLst>
          </p:cNvPr>
          <p:cNvSpPr txBox="1"/>
          <p:nvPr/>
        </p:nvSpPr>
        <p:spPr>
          <a:xfrm>
            <a:off x="1486315" y="5552243"/>
            <a:ext cx="4308088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In-remittering via MGT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DBF4C94-2028-D0E6-049C-163ED59EBA4E}"/>
              </a:ext>
            </a:extLst>
          </p:cNvPr>
          <p:cNvSpPr txBox="1"/>
          <p:nvPr/>
        </p:nvSpPr>
        <p:spPr>
          <a:xfrm>
            <a:off x="1486314" y="4145192"/>
            <a:ext cx="4308089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Uppföljning, närvarorapporter och enkäter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1FCF941-534C-510D-CCA1-5C949902B9C2}"/>
              </a:ext>
            </a:extLst>
          </p:cNvPr>
          <p:cNvSpPr txBox="1"/>
          <p:nvPr/>
        </p:nvSpPr>
        <p:spPr>
          <a:xfrm>
            <a:off x="1477508" y="3671585"/>
            <a:ext cx="4314121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Arbetsmetod med Arbetscoacher SE,CM,BIP</a:t>
            </a:r>
          </a:p>
        </p:txBody>
      </p: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A9380C4B-8A18-D597-F784-B7B6294525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5311" y="888140"/>
            <a:ext cx="1957959" cy="66517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CEC1ECE4-7FFD-202B-556D-9EEA8ACFBC94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 err="1"/>
              <a:t>Lumenaprojektet</a:t>
            </a:r>
            <a:r>
              <a:rPr lang="sv-SE" dirty="0"/>
              <a:t> i Roslagen t.o.m. dec 2025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82C5810-2CD5-3726-84DD-60B4A20070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81436" y="-137779"/>
            <a:ext cx="1851701" cy="629071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CE4904F-FB66-7DB9-3658-A85039C39E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0223357" y="2700174"/>
            <a:ext cx="1967858" cy="417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2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8" grpId="0"/>
      <p:bldP spid="19" grpId="0" animBg="1"/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7531D3-40A5-7067-5FE5-874EF2F7F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67" y="603504"/>
            <a:ext cx="5715000" cy="905256"/>
          </a:xfrm>
        </p:spPr>
        <p:txBody>
          <a:bodyPr/>
          <a:lstStyle/>
          <a:p>
            <a:r>
              <a:rPr lang="sv-SE" dirty="0"/>
              <a:t>Vilka deltog i projektet?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9189F0-A647-5D04-0064-5473BBE05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363" y="1697300"/>
            <a:ext cx="7808876" cy="42357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dirty="0"/>
              <a:t>Deltagarens utgångsläge var att det </a:t>
            </a:r>
            <a:r>
              <a:rPr lang="sv-SE" u="sng" dirty="0"/>
              <a:t>inte</a:t>
            </a:r>
            <a:r>
              <a:rPr lang="sv-SE" dirty="0"/>
              <a:t> fanns något ordinarie arbetslivsinriktat insats att tillgå.</a:t>
            </a:r>
            <a:br>
              <a:rPr lang="sv-SE" dirty="0"/>
            </a:b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3399"/>
                </a:solidFill>
              </a:rPr>
              <a:t>●</a:t>
            </a:r>
            <a:r>
              <a:rPr lang="en-US" dirty="0"/>
              <a:t> 300+ </a:t>
            </a:r>
            <a:r>
              <a:rPr lang="en-US" dirty="0" err="1"/>
              <a:t>deltog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projektet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3399"/>
                </a:solidFill>
              </a:rPr>
              <a:t>●</a:t>
            </a:r>
            <a:r>
              <a:rPr lang="en-US" dirty="0"/>
              <a:t> </a:t>
            </a:r>
            <a:r>
              <a:rPr lang="sv-SE" dirty="0"/>
              <a:t>Över hälften var kvinnor (62%)</a:t>
            </a: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rgbClr val="FF3399"/>
                </a:solidFill>
              </a:rPr>
              <a:t>●</a:t>
            </a:r>
            <a:r>
              <a:rPr lang="en-US" dirty="0"/>
              <a:t> </a:t>
            </a:r>
            <a:r>
              <a:rPr lang="sv-SE" dirty="0"/>
              <a:t>Aktualiserades av Försäkringskassan (40%) </a:t>
            </a:r>
            <a:br>
              <a:rPr lang="sv-SE" dirty="0"/>
            </a:br>
            <a:r>
              <a:rPr lang="sv-SE" dirty="0"/>
              <a:t>    eller kommun (32%). </a:t>
            </a:r>
            <a:br>
              <a:rPr lang="sv-SE" dirty="0"/>
            </a:br>
            <a:br>
              <a:rPr lang="en-US" dirty="0">
                <a:solidFill>
                  <a:srgbClr val="FF3399"/>
                </a:solidFill>
              </a:rPr>
            </a:br>
            <a:r>
              <a:rPr lang="en-US" dirty="0">
                <a:solidFill>
                  <a:srgbClr val="FF3399"/>
                </a:solidFill>
              </a:rPr>
              <a:t>●</a:t>
            </a:r>
            <a:r>
              <a:rPr lang="en-US" dirty="0"/>
              <a:t> </a:t>
            </a:r>
            <a:r>
              <a:rPr lang="sv-SE" dirty="0"/>
              <a:t>Merparten i åldern 30-49 år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51DDA61-2565-8540-57FE-1217F3A1D148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 err="1"/>
              <a:t>Lumenaprojektet</a:t>
            </a:r>
            <a:r>
              <a:rPr lang="sv-SE" dirty="0"/>
              <a:t> i Roslagen t.o.m. dec 2025</a:t>
            </a:r>
          </a:p>
        </p:txBody>
      </p:sp>
      <p:pic>
        <p:nvPicPr>
          <p:cNvPr id="10" name="Picture 2" descr="Silhouettes People Your Design Men Women Stockvektor (royaltyfri)  1809060787 | Shutterstock">
            <a:extLst>
              <a:ext uri="{FF2B5EF4-FFF2-40B4-BE49-F238E27FC236}">
                <a16:creationId xmlns:a16="http://schemas.microsoft.com/office/drawing/2014/main" id="{07673BAC-8326-B753-1C6C-AA7EF4CC7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043" y="4479209"/>
            <a:ext cx="3489260" cy="290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158E212B-47E9-7D0E-F911-13A522DD78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1436" y="-137779"/>
            <a:ext cx="1851701" cy="6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0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B2FE37A-A3C1-C911-2350-BB4E984E5896}"/>
              </a:ext>
            </a:extLst>
          </p:cNvPr>
          <p:cNvSpPr txBox="1">
            <a:spLocks/>
          </p:cNvSpPr>
          <p:nvPr/>
        </p:nvSpPr>
        <p:spPr>
          <a:xfrm>
            <a:off x="876693" y="2533476"/>
            <a:ext cx="4597746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v-SE" sz="2000" dirty="0"/>
          </a:p>
        </p:txBody>
      </p:sp>
      <p:pic>
        <p:nvPicPr>
          <p:cNvPr id="5" name="Picture 2" descr="Silhouettes People Your Design Men Women Stockvektor (royaltyfri)  1809060787 | Shutterstock">
            <a:extLst>
              <a:ext uri="{FF2B5EF4-FFF2-40B4-BE49-F238E27FC236}">
                <a16:creationId xmlns:a16="http://schemas.microsoft.com/office/drawing/2014/main" id="{64239599-2795-912C-9B0A-097F9AA13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960" y="4489704"/>
            <a:ext cx="3489260" cy="290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8DFD35D-B6FD-B5F7-0D74-063617D822F4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 err="1"/>
              <a:t>Lumenaprojektet</a:t>
            </a:r>
            <a:r>
              <a:rPr lang="sv-SE" dirty="0"/>
              <a:t> i Roslagen t.o.m. dec 2025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027417E3-0783-3814-DEB1-C45D5FADA6D8}"/>
              </a:ext>
            </a:extLst>
          </p:cNvPr>
          <p:cNvSpPr txBox="1">
            <a:spLocks/>
          </p:cNvSpPr>
          <p:nvPr/>
        </p:nvSpPr>
        <p:spPr>
          <a:xfrm>
            <a:off x="614362" y="1780615"/>
            <a:ext cx="9835924" cy="485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600" dirty="0">
                <a:solidFill>
                  <a:srgbClr val="FF3399"/>
                </a:solidFill>
              </a:rPr>
              <a:t>●</a:t>
            </a:r>
            <a:r>
              <a:rPr lang="sv-SE" sz="2600" dirty="0"/>
              <a:t> Alla fick stöd av en arbetscoach och deltog i snitt 10 månader</a:t>
            </a:r>
            <a:br>
              <a:rPr lang="sv-SE" sz="2600" dirty="0"/>
            </a:br>
            <a:br>
              <a:rPr lang="sv-SE" sz="2600" dirty="0"/>
            </a:br>
            <a:r>
              <a:rPr lang="sv-SE" sz="2600" dirty="0">
                <a:solidFill>
                  <a:srgbClr val="FF3399"/>
                </a:solidFill>
              </a:rPr>
              <a:t>●</a:t>
            </a:r>
            <a:r>
              <a:rPr lang="sv-SE" sz="2600" dirty="0"/>
              <a:t> 75% av deltagarna arbetstränade</a:t>
            </a:r>
            <a:br>
              <a:rPr lang="sv-SE" sz="2600" dirty="0"/>
            </a:br>
            <a:br>
              <a:rPr lang="sv-SE" sz="2600" dirty="0"/>
            </a:br>
            <a:r>
              <a:rPr lang="sv-SE" sz="2600" dirty="0">
                <a:solidFill>
                  <a:srgbClr val="FF3399"/>
                </a:solidFill>
              </a:rPr>
              <a:t>●</a:t>
            </a:r>
            <a:r>
              <a:rPr lang="sv-SE" sz="2600" dirty="0"/>
              <a:t> 28% deltog i en gruppverksamhet</a:t>
            </a:r>
          </a:p>
          <a:p>
            <a:pPr marL="0" indent="0">
              <a:buNone/>
            </a:pPr>
            <a:br>
              <a:rPr lang="en-US" sz="2600" dirty="0"/>
            </a:br>
            <a:r>
              <a:rPr lang="en-US" sz="2600" dirty="0">
                <a:solidFill>
                  <a:srgbClr val="FF3399"/>
                </a:solidFill>
              </a:rPr>
              <a:t>●</a:t>
            </a:r>
            <a:r>
              <a:rPr lang="en-US" sz="2600" dirty="0"/>
              <a:t> Av de 200 </a:t>
            </a:r>
            <a:r>
              <a:rPr lang="en-US" sz="2600" dirty="0" err="1"/>
              <a:t>avslutade</a:t>
            </a:r>
            <a:r>
              <a:rPr lang="en-US" sz="2600" dirty="0"/>
              <a:t> deltagarna </a:t>
            </a:r>
            <a:r>
              <a:rPr lang="en-US" sz="2600" dirty="0" err="1"/>
              <a:t>gick</a:t>
            </a:r>
            <a:br>
              <a:rPr lang="en-US" sz="2600" dirty="0"/>
            </a:br>
            <a:r>
              <a:rPr lang="en-US" sz="2600" dirty="0"/>
              <a:t>    -18% till </a:t>
            </a:r>
            <a:r>
              <a:rPr lang="en-US" sz="2600" dirty="0" err="1"/>
              <a:t>arbete</a:t>
            </a:r>
            <a:r>
              <a:rPr lang="en-US" sz="2600" dirty="0"/>
              <a:t> </a:t>
            </a:r>
            <a:r>
              <a:rPr lang="en-US" sz="2600" dirty="0" err="1"/>
              <a:t>eller</a:t>
            </a:r>
            <a:r>
              <a:rPr lang="en-US" sz="2600" dirty="0"/>
              <a:t> studier</a:t>
            </a:r>
            <a:br>
              <a:rPr lang="en-US" sz="2600" dirty="0"/>
            </a:br>
            <a:r>
              <a:rPr lang="en-US" sz="2600" dirty="0"/>
              <a:t>    -24% </a:t>
            </a:r>
            <a:r>
              <a:rPr lang="en-US" sz="2600" dirty="0" err="1"/>
              <a:t>har</a:t>
            </a:r>
            <a:r>
              <a:rPr lang="en-US" sz="2600" dirty="0"/>
              <a:t> </a:t>
            </a:r>
            <a:r>
              <a:rPr lang="en-US" sz="2600" dirty="0" err="1"/>
              <a:t>tagit</a:t>
            </a:r>
            <a:r>
              <a:rPr lang="en-US" sz="2600" dirty="0"/>
              <a:t> </a:t>
            </a:r>
            <a:r>
              <a:rPr lang="en-US" sz="2600" dirty="0" err="1"/>
              <a:t>steget</a:t>
            </a:r>
            <a:r>
              <a:rPr lang="en-US" sz="2600" dirty="0"/>
              <a:t> till </a:t>
            </a:r>
            <a:r>
              <a:rPr lang="en-US" sz="2600" dirty="0" err="1"/>
              <a:t>en</a:t>
            </a:r>
            <a:r>
              <a:rPr lang="en-US" sz="2600" dirty="0"/>
              <a:t> </a:t>
            </a:r>
            <a:r>
              <a:rPr lang="en-US" sz="2600" dirty="0" err="1"/>
              <a:t>arbetslivsinriktad</a:t>
            </a:r>
            <a:r>
              <a:rPr lang="en-US" sz="2600" dirty="0"/>
              <a:t> </a:t>
            </a:r>
            <a:r>
              <a:rPr lang="en-US" sz="2600" dirty="0" err="1"/>
              <a:t>insats</a:t>
            </a:r>
            <a:endParaRPr lang="en-US" sz="2600" dirty="0"/>
          </a:p>
          <a:p>
            <a:pPr marL="0" indent="0">
              <a:buFont typeface="Arial" panose="020B0604020202020204" pitchFamily="34" charset="0"/>
              <a:buNone/>
            </a:pPr>
            <a:br>
              <a:rPr lang="sv-SE" dirty="0"/>
            </a:br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10EDEED1-C09D-DED9-D00B-F314F49DF55F}"/>
              </a:ext>
            </a:extLst>
          </p:cNvPr>
          <p:cNvSpPr txBox="1">
            <a:spLocks/>
          </p:cNvSpPr>
          <p:nvPr/>
        </p:nvSpPr>
        <p:spPr>
          <a:xfrm>
            <a:off x="532066" y="603504"/>
            <a:ext cx="7284065" cy="90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Vad gjorde de i projektet?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3E1CF1D-8438-9ED4-475E-7D37A6BA8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1436" y="-137779"/>
            <a:ext cx="1851701" cy="6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424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BBCC47A4-4880-8C92-73E7-B32DB4712E59}"/>
              </a:ext>
            </a:extLst>
          </p:cNvPr>
          <p:cNvSpPr txBox="1">
            <a:spLocks/>
          </p:cNvSpPr>
          <p:nvPr/>
        </p:nvSpPr>
        <p:spPr>
          <a:xfrm>
            <a:off x="1842561" y="4475184"/>
            <a:ext cx="7699511" cy="218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61A549AE-3310-5D93-3CB5-75081224E3FB}"/>
              </a:ext>
            </a:extLst>
          </p:cNvPr>
          <p:cNvSpPr txBox="1">
            <a:spLocks/>
          </p:cNvSpPr>
          <p:nvPr/>
        </p:nvSpPr>
        <p:spPr>
          <a:xfrm>
            <a:off x="943974" y="2004756"/>
            <a:ext cx="4603386" cy="13554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000" i="1" dirty="0">
                <a:latin typeface="Aptos" panose="020B0004020202020204" pitchFamily="34" charset="0"/>
              </a:rPr>
              <a:t>”Superglad att jag tackade ja till Lumena, har rätt dåliga erfarenheter från myndighetsprojekt. Detta var någonting helt annat” 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A730858F-ADF5-DB92-15DC-73388253F03C}"/>
              </a:ext>
            </a:extLst>
          </p:cNvPr>
          <p:cNvSpPr txBox="1">
            <a:spLocks/>
          </p:cNvSpPr>
          <p:nvPr/>
        </p:nvSpPr>
        <p:spPr>
          <a:xfrm>
            <a:off x="6499326" y="3692574"/>
            <a:ext cx="4248472" cy="1020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000" i="1" dirty="0">
                <a:latin typeface="Aptos" panose="020B0004020202020204" pitchFamily="34" charset="0"/>
              </a:rPr>
              <a:t>”Ett viktigt steg mot självkännedom och ett steg tillbaka mot arbetslivet” </a:t>
            </a:r>
            <a:endParaRPr lang="sv-SE" sz="2000" i="1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F2AF04EE-C176-812A-3F43-9FDC2E9D6D79}"/>
              </a:ext>
            </a:extLst>
          </p:cNvPr>
          <p:cNvSpPr txBox="1"/>
          <p:nvPr/>
        </p:nvSpPr>
        <p:spPr>
          <a:xfrm>
            <a:off x="7245933" y="2317699"/>
            <a:ext cx="419481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i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” Äntligen har jag fått den hjälpen och stödet jag alltid velat få” </a:t>
            </a:r>
            <a:br>
              <a:rPr lang="sv-SE" sz="2000" i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endParaRPr lang="sv-SE" sz="20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6959D59-3E44-E94F-4E13-BB590FEDD16E}"/>
              </a:ext>
            </a:extLst>
          </p:cNvPr>
          <p:cNvSpPr txBox="1"/>
          <p:nvPr/>
        </p:nvSpPr>
        <p:spPr>
          <a:xfrm>
            <a:off x="8889359" y="967730"/>
            <a:ext cx="24755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i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”Genuin omtanke och trygghet” </a:t>
            </a:r>
            <a:endParaRPr lang="sv-SE" sz="20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6C05EF58-5C9E-A623-F33F-0DBBD32E0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560" y="4517686"/>
            <a:ext cx="4237565" cy="2118783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033E192E-E639-7902-A7D9-D792ED22EB63}"/>
              </a:ext>
            </a:extLst>
          </p:cNvPr>
          <p:cNvSpPr txBox="1"/>
          <p:nvPr/>
        </p:nvSpPr>
        <p:spPr>
          <a:xfrm>
            <a:off x="943974" y="4202650"/>
            <a:ext cx="511534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i="1" dirty="0">
                <a:latin typeface="Aptos" panose="020B0004020202020204" pitchFamily="34" charset="0"/>
              </a:rPr>
              <a:t>”Ja. Innan jag började gjorde jag inget, såg liksom inget hopp framåt. Men nu arbetstränar jag med sikte på en anställning. </a:t>
            </a:r>
            <a:br>
              <a:rPr lang="sv-SE" sz="2000" i="1" dirty="0">
                <a:latin typeface="Aptos" panose="020B0004020202020204" pitchFamily="34" charset="0"/>
              </a:rPr>
            </a:br>
            <a:br>
              <a:rPr lang="sv-SE" sz="500" i="1" dirty="0">
                <a:latin typeface="Aptos" panose="020B0004020202020204" pitchFamily="34" charset="0"/>
              </a:rPr>
            </a:br>
            <a:r>
              <a:rPr lang="sv-SE" sz="2000" i="1" dirty="0">
                <a:latin typeface="Aptos" panose="020B0004020202020204" pitchFamily="34" charset="0"/>
              </a:rPr>
              <a:t>- </a:t>
            </a:r>
            <a:r>
              <a:rPr lang="sv-SE" sz="2000" i="1" dirty="0" err="1">
                <a:latin typeface="Aptos" panose="020B0004020202020204" pitchFamily="34" charset="0"/>
              </a:rPr>
              <a:t>Turns</a:t>
            </a:r>
            <a:r>
              <a:rPr lang="sv-SE" sz="2000" i="1" dirty="0">
                <a:latin typeface="Aptos" panose="020B0004020202020204" pitchFamily="34" charset="0"/>
              </a:rPr>
              <a:t> </a:t>
            </a:r>
            <a:r>
              <a:rPr lang="sv-SE" sz="2000" i="1" dirty="0" err="1">
                <a:latin typeface="Aptos" panose="020B0004020202020204" pitchFamily="34" charset="0"/>
              </a:rPr>
              <a:t>out</a:t>
            </a:r>
            <a:r>
              <a:rPr lang="sv-SE" sz="2000" i="1" dirty="0">
                <a:latin typeface="Aptos" panose="020B0004020202020204" pitchFamily="34" charset="0"/>
              </a:rPr>
              <a:t> </a:t>
            </a:r>
            <a:r>
              <a:rPr lang="sv-SE" sz="2000" i="1" dirty="0" err="1">
                <a:latin typeface="Aptos" panose="020B0004020202020204" pitchFamily="34" charset="0"/>
              </a:rPr>
              <a:t>life</a:t>
            </a:r>
            <a:r>
              <a:rPr lang="sv-SE" sz="2000" i="1" dirty="0">
                <a:latin typeface="Aptos" panose="020B0004020202020204" pitchFamily="34" charset="0"/>
              </a:rPr>
              <a:t> </a:t>
            </a:r>
            <a:r>
              <a:rPr lang="sv-SE" sz="2000" i="1" dirty="0" err="1">
                <a:latin typeface="Aptos" panose="020B0004020202020204" pitchFamily="34" charset="0"/>
              </a:rPr>
              <a:t>ain't</a:t>
            </a:r>
            <a:r>
              <a:rPr lang="sv-SE" sz="2000" i="1" dirty="0">
                <a:latin typeface="Aptos" panose="020B0004020202020204" pitchFamily="34" charset="0"/>
              </a:rPr>
              <a:t> so bad </a:t>
            </a:r>
            <a:r>
              <a:rPr lang="sv-SE" sz="2000" i="1" dirty="0" err="1">
                <a:latin typeface="Aptos" panose="020B0004020202020204" pitchFamily="34" charset="0"/>
              </a:rPr>
              <a:t>after</a:t>
            </a:r>
            <a:r>
              <a:rPr lang="sv-SE" sz="2000" i="1" dirty="0">
                <a:latin typeface="Aptos" panose="020B0004020202020204" pitchFamily="34" charset="0"/>
              </a:rPr>
              <a:t> all, </a:t>
            </a:r>
            <a:r>
              <a:rPr lang="sv-SE" sz="2000" i="1" dirty="0" err="1">
                <a:latin typeface="Aptos" panose="020B0004020202020204" pitchFamily="34" charset="0"/>
              </a:rPr>
              <a:t>who</a:t>
            </a:r>
            <a:r>
              <a:rPr lang="sv-SE" sz="2000" i="1" dirty="0">
                <a:latin typeface="Aptos" panose="020B0004020202020204" pitchFamily="34" charset="0"/>
              </a:rPr>
              <a:t> </a:t>
            </a:r>
            <a:r>
              <a:rPr lang="sv-SE" sz="2000" i="1" dirty="0" err="1">
                <a:latin typeface="Aptos" panose="020B0004020202020204" pitchFamily="34" charset="0"/>
              </a:rPr>
              <a:t>would</a:t>
            </a:r>
            <a:r>
              <a:rPr lang="sv-SE" sz="2000" i="1" dirty="0">
                <a:latin typeface="Aptos" panose="020B0004020202020204" pitchFamily="34" charset="0"/>
              </a:rPr>
              <a:t> </a:t>
            </a:r>
            <a:r>
              <a:rPr lang="sv-SE" sz="2000" i="1" dirty="0" err="1">
                <a:latin typeface="Aptos" panose="020B0004020202020204" pitchFamily="34" charset="0"/>
              </a:rPr>
              <a:t>have</a:t>
            </a:r>
            <a:r>
              <a:rPr lang="sv-SE" sz="2000" i="1" dirty="0">
                <a:latin typeface="Aptos" panose="020B0004020202020204" pitchFamily="34" charset="0"/>
              </a:rPr>
              <a:t> </a:t>
            </a:r>
            <a:r>
              <a:rPr lang="sv-SE" sz="2000" i="1" dirty="0" err="1">
                <a:latin typeface="Aptos" panose="020B0004020202020204" pitchFamily="34" charset="0"/>
              </a:rPr>
              <a:t>thought</a:t>
            </a:r>
            <a:r>
              <a:rPr lang="sv-SE" sz="2000" i="1" dirty="0">
                <a:latin typeface="Aptos" panose="020B0004020202020204" pitchFamily="34" charset="0"/>
              </a:rPr>
              <a:t>!”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80CD01C-B1DD-37F9-55F0-FF12EB98DBDA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 err="1"/>
              <a:t>Lumenaprojektet</a:t>
            </a:r>
            <a:r>
              <a:rPr lang="sv-SE" dirty="0"/>
              <a:t> i Roslagen t.o.m. dec 2025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5722BCB0-56E5-DD26-72B7-65147BA52B0A}"/>
              </a:ext>
            </a:extLst>
          </p:cNvPr>
          <p:cNvSpPr txBox="1">
            <a:spLocks/>
          </p:cNvSpPr>
          <p:nvPr/>
        </p:nvSpPr>
        <p:spPr>
          <a:xfrm>
            <a:off x="532066" y="603504"/>
            <a:ext cx="7284065" cy="90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Vad säger deltagarna om projektet?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D2D2113-6677-89CD-667B-CBDBB6AAC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1436" y="-137779"/>
            <a:ext cx="1851701" cy="6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49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C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FB514D-AB15-E98C-985A-B77DA6CC7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60F4C1-F7B0-F495-F854-04458209E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454" y="1642199"/>
            <a:ext cx="11314546" cy="45609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400" b="1" dirty="0" err="1"/>
              <a:t>Arbetscoacher</a:t>
            </a:r>
            <a:r>
              <a:rPr lang="en-US" sz="7400" b="1" dirty="0"/>
              <a:t> </a:t>
            </a:r>
            <a:r>
              <a:rPr lang="en-US" sz="7400" b="1" dirty="0" err="1"/>
              <a:t>i</a:t>
            </a:r>
            <a:r>
              <a:rPr lang="en-US" sz="7400" b="1" dirty="0"/>
              <a:t> </a:t>
            </a:r>
            <a:r>
              <a:rPr lang="en-US" sz="7400" b="1" dirty="0" err="1"/>
              <a:t>Roslagen</a:t>
            </a:r>
            <a:br>
              <a:rPr lang="en-US" sz="7400" b="1" dirty="0"/>
            </a:br>
            <a:r>
              <a:rPr lang="en-US" sz="8000" i="1" dirty="0"/>
              <a:t>     </a:t>
            </a:r>
            <a:r>
              <a:rPr lang="en-US" sz="5400" i="1" dirty="0"/>
              <a:t>- </a:t>
            </a:r>
            <a:r>
              <a:rPr lang="en-US" sz="5400" i="1" dirty="0" err="1"/>
              <a:t>januari</a:t>
            </a:r>
            <a:r>
              <a:rPr lang="en-US" sz="5400" i="1" dirty="0"/>
              <a:t> till </a:t>
            </a:r>
            <a:r>
              <a:rPr lang="en-US" sz="5400" i="1" dirty="0" err="1"/>
              <a:t>och</a:t>
            </a:r>
            <a:r>
              <a:rPr lang="en-US" sz="5400" i="1" dirty="0"/>
              <a:t> med </a:t>
            </a:r>
            <a:r>
              <a:rPr lang="en-US" sz="5400" i="1" dirty="0" err="1"/>
              <a:t>maj</a:t>
            </a:r>
            <a:r>
              <a:rPr lang="en-US" sz="5400" i="1" dirty="0"/>
              <a:t> 2026</a:t>
            </a:r>
            <a:br>
              <a:rPr lang="en-US" sz="5400" i="1" dirty="0"/>
            </a:br>
            <a:endParaRPr lang="en-US" sz="5400" b="1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A8EF260-2375-D791-438A-2BD65B07E3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604" y="209355"/>
            <a:ext cx="3100547" cy="775136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2436EF1D-0138-0140-8FE8-CA174BA1D8A9}"/>
              </a:ext>
            </a:extLst>
          </p:cNvPr>
          <p:cNvSpPr txBox="1"/>
          <p:nvPr/>
        </p:nvSpPr>
        <p:spPr>
          <a:xfrm>
            <a:off x="7759110" y="6279313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https://finsamroslagen.se/arbetscoacherna/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8584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58C74-6C3A-B5F8-547E-37C8E7F89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2F0F531D-5298-0A9B-63B0-BA4DC13F09C3}"/>
              </a:ext>
            </a:extLst>
          </p:cNvPr>
          <p:cNvSpPr txBox="1"/>
          <p:nvPr/>
        </p:nvSpPr>
        <p:spPr>
          <a:xfrm>
            <a:off x="1495120" y="5104792"/>
            <a:ext cx="4308088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Träna </a:t>
            </a:r>
            <a:r>
              <a:rPr lang="sv-SE" dirty="0" err="1"/>
              <a:t>arb.trän</a:t>
            </a:r>
            <a:r>
              <a:rPr lang="sv-SE" dirty="0"/>
              <a:t> via förbund 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72D00D31-82F5-892E-7ACE-84CBE24F82B6}"/>
              </a:ext>
            </a:extLst>
          </p:cNvPr>
          <p:cNvSpPr txBox="1"/>
          <p:nvPr/>
        </p:nvSpPr>
        <p:spPr>
          <a:xfrm>
            <a:off x="1477023" y="5541808"/>
            <a:ext cx="4308088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In-remittering via MGT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C07DADE-943A-C94B-886C-E2CF0F9995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168360"/>
              </p:ext>
            </p:extLst>
          </p:nvPr>
        </p:nvGraphicFramePr>
        <p:xfrm>
          <a:off x="1384713" y="-171635"/>
          <a:ext cx="9981758" cy="6331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ruta 15">
            <a:extLst>
              <a:ext uri="{FF2B5EF4-FFF2-40B4-BE49-F238E27FC236}">
                <a16:creationId xmlns:a16="http://schemas.microsoft.com/office/drawing/2014/main" id="{E876DDBC-93D8-D685-E143-F17E48F2D515}"/>
              </a:ext>
            </a:extLst>
          </p:cNvPr>
          <p:cNvSpPr txBox="1"/>
          <p:nvPr/>
        </p:nvSpPr>
        <p:spPr>
          <a:xfrm>
            <a:off x="1486315" y="5103593"/>
            <a:ext cx="3062051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50000">
                <a:srgbClr val="D1095A">
                  <a:tint val="44500"/>
                  <a:satMod val="160000"/>
                </a:srgbClr>
              </a:gs>
              <a:gs pos="100000">
                <a:srgbClr val="D1095A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Träna </a:t>
            </a:r>
            <a:r>
              <a:rPr lang="sv-SE" dirty="0" err="1"/>
              <a:t>arb.trän</a:t>
            </a:r>
            <a:r>
              <a:rPr lang="sv-SE" dirty="0"/>
              <a:t> via förbund 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3C559392-50B6-8AC0-4CBD-3867A48C6923}"/>
              </a:ext>
            </a:extLst>
          </p:cNvPr>
          <p:cNvSpPr txBox="1"/>
          <p:nvPr/>
        </p:nvSpPr>
        <p:spPr>
          <a:xfrm>
            <a:off x="600114" y="3016276"/>
            <a:ext cx="553998" cy="272063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sv-SE" sz="2400" dirty="0"/>
              <a:t>V E R K S A M H E T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6D8ADA39-31BC-02D7-CF60-B835E7D1F0D8}"/>
              </a:ext>
            </a:extLst>
          </p:cNvPr>
          <p:cNvSpPr txBox="1"/>
          <p:nvPr/>
        </p:nvSpPr>
        <p:spPr>
          <a:xfrm>
            <a:off x="1486315" y="5552243"/>
            <a:ext cx="3062051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50000">
                <a:srgbClr val="D1095A">
                  <a:tint val="44500"/>
                  <a:satMod val="160000"/>
                </a:srgbClr>
              </a:gs>
              <a:gs pos="100000">
                <a:srgbClr val="D1095A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In-remittering via MGT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4F7EA3AD-2E6E-D7C7-1748-FB8AA22BA5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044" y="934175"/>
            <a:ext cx="2083110" cy="670740"/>
          </a:xfrm>
          <a:prstGeom prst="rect">
            <a:avLst/>
          </a:prstGeom>
          <a:solidFill>
            <a:srgbClr val="FEBE92"/>
          </a:solidFill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706E16AB-6E94-FF40-B56D-2BE6E4C0A8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5311" y="888140"/>
            <a:ext cx="1957959" cy="66517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593ADB1E-E428-7FB8-00B4-2A8DE7A52AA9}"/>
              </a:ext>
            </a:extLst>
          </p:cNvPr>
          <p:cNvSpPr txBox="1"/>
          <p:nvPr/>
        </p:nvSpPr>
        <p:spPr>
          <a:xfrm>
            <a:off x="1477508" y="3212751"/>
            <a:ext cx="4314120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Projektets Styrgrupp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F76F520-4627-B37F-B0C8-6E602ABFD6B4}"/>
              </a:ext>
            </a:extLst>
          </p:cNvPr>
          <p:cNvSpPr txBox="1"/>
          <p:nvPr/>
        </p:nvSpPr>
        <p:spPr>
          <a:xfrm>
            <a:off x="1486313" y="4638053"/>
            <a:ext cx="4298798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Projektledare och Förbundschef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BD612C8D-37C2-3003-B9AC-B78AEC500DF9}"/>
              </a:ext>
            </a:extLst>
          </p:cNvPr>
          <p:cNvSpPr txBox="1"/>
          <p:nvPr/>
        </p:nvSpPr>
        <p:spPr>
          <a:xfrm>
            <a:off x="1486314" y="4145192"/>
            <a:ext cx="4308089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Uppföljning, närvarorapporter och enkäter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0E4C16F4-97B6-3601-2DD1-9B7F6E4D9957}"/>
              </a:ext>
            </a:extLst>
          </p:cNvPr>
          <p:cNvSpPr txBox="1"/>
          <p:nvPr/>
        </p:nvSpPr>
        <p:spPr>
          <a:xfrm>
            <a:off x="1477508" y="3671585"/>
            <a:ext cx="4314121" cy="369332"/>
          </a:xfrm>
          <a:prstGeom prst="rect">
            <a:avLst/>
          </a:prstGeom>
          <a:solidFill>
            <a:srgbClr val="F68CA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Arbetsmetod med Arbetscoacher SE,CM,BIP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236CD70-8E68-482A-95C8-CB12C3C745BD}"/>
              </a:ext>
            </a:extLst>
          </p:cNvPr>
          <p:cNvSpPr txBox="1"/>
          <p:nvPr/>
        </p:nvSpPr>
        <p:spPr>
          <a:xfrm>
            <a:off x="1486314" y="3212751"/>
            <a:ext cx="6299939" cy="369332"/>
          </a:xfrm>
          <a:prstGeom prst="rect">
            <a:avLst/>
          </a:prstGeom>
          <a:gradFill flip="none" rotWithShape="1">
            <a:gsLst>
              <a:gs pos="34000">
                <a:srgbClr val="D1095A">
                  <a:tint val="44500"/>
                  <a:satMod val="160000"/>
                </a:srgbClr>
              </a:gs>
              <a:gs pos="68000">
                <a:srgbClr val="7FCCCC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Projektets Styrgrupp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EB933E92-7842-37C2-EC84-567DA005008A}"/>
              </a:ext>
            </a:extLst>
          </p:cNvPr>
          <p:cNvSpPr txBox="1"/>
          <p:nvPr/>
        </p:nvSpPr>
        <p:spPr>
          <a:xfrm>
            <a:off x="1495120" y="4638053"/>
            <a:ext cx="6291131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33000">
                <a:srgbClr val="D1095A">
                  <a:tint val="44500"/>
                  <a:satMod val="160000"/>
                </a:srgbClr>
              </a:gs>
              <a:gs pos="60000">
                <a:srgbClr val="7FCCCC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Projektledare och Förbundschef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EF9A667D-81D8-EBA3-71C1-1E88E27CB6AC}"/>
              </a:ext>
            </a:extLst>
          </p:cNvPr>
          <p:cNvSpPr txBox="1"/>
          <p:nvPr/>
        </p:nvSpPr>
        <p:spPr>
          <a:xfrm>
            <a:off x="1495121" y="4145192"/>
            <a:ext cx="6291132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34000">
                <a:srgbClr val="D1095A">
                  <a:tint val="44500"/>
                  <a:satMod val="160000"/>
                </a:srgbClr>
              </a:gs>
              <a:gs pos="63000">
                <a:srgbClr val="7FCCCC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Uppföljning, närvarorapporter och enkäter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96FFB8F-F6C4-2AC7-C97A-AC2DE2DA4795}"/>
              </a:ext>
            </a:extLst>
          </p:cNvPr>
          <p:cNvSpPr txBox="1"/>
          <p:nvPr/>
        </p:nvSpPr>
        <p:spPr>
          <a:xfrm>
            <a:off x="1486315" y="3671585"/>
            <a:ext cx="6299940" cy="369332"/>
          </a:xfrm>
          <a:prstGeom prst="rect">
            <a:avLst/>
          </a:prstGeom>
          <a:gradFill flip="none" rotWithShape="1">
            <a:gsLst>
              <a:gs pos="0">
                <a:srgbClr val="D1095A">
                  <a:tint val="66000"/>
                  <a:satMod val="160000"/>
                </a:srgbClr>
              </a:gs>
              <a:gs pos="27000">
                <a:srgbClr val="D1095A">
                  <a:tint val="44500"/>
                  <a:satMod val="160000"/>
                </a:srgbClr>
              </a:gs>
              <a:gs pos="75000">
                <a:srgbClr val="7FCCCC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sv-SE" dirty="0"/>
              <a:t>Arbetsmetod med Arbetscoacher SE,CM,BIP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3F2F880-725D-51C2-EA8A-30F6E123D6F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6519"/>
          <a:stretch>
            <a:fillRect/>
          </a:stretch>
        </p:blipFill>
        <p:spPr>
          <a:xfrm>
            <a:off x="6213310" y="2825739"/>
            <a:ext cx="2108728" cy="1837868"/>
          </a:xfrm>
          <a:prstGeom prst="rect">
            <a:avLst/>
          </a:prstGeom>
        </p:spPr>
      </p:pic>
      <p:sp>
        <p:nvSpPr>
          <p:cNvPr id="28" name="Rektangel 27">
            <a:extLst>
              <a:ext uri="{FF2B5EF4-FFF2-40B4-BE49-F238E27FC236}">
                <a16:creationId xmlns:a16="http://schemas.microsoft.com/office/drawing/2014/main" id="{A5F9F78F-E8BB-FC6E-5AF3-92BFB1744E74}"/>
              </a:ext>
            </a:extLst>
          </p:cNvPr>
          <p:cNvSpPr/>
          <p:nvPr/>
        </p:nvSpPr>
        <p:spPr>
          <a:xfrm>
            <a:off x="4548366" y="5044342"/>
            <a:ext cx="154763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45787C6-B15C-73AD-008D-895AD21C15DC}"/>
              </a:ext>
            </a:extLst>
          </p:cNvPr>
          <p:cNvSpPr txBox="1"/>
          <p:nvPr/>
        </p:nvSpPr>
        <p:spPr>
          <a:xfrm>
            <a:off x="4568684" y="5552243"/>
            <a:ext cx="3219474" cy="369332"/>
          </a:xfrm>
          <a:prstGeom prst="rect">
            <a:avLst/>
          </a:prstGeom>
          <a:solidFill>
            <a:srgbClr val="7FCCCC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Digital in-remittering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C48B9E43-674F-8F30-F595-E733D2A3E93C}"/>
              </a:ext>
            </a:extLst>
          </p:cNvPr>
          <p:cNvSpPr txBox="1"/>
          <p:nvPr/>
        </p:nvSpPr>
        <p:spPr>
          <a:xfrm>
            <a:off x="4568684" y="5103976"/>
            <a:ext cx="3235457" cy="369332"/>
          </a:xfrm>
          <a:prstGeom prst="rect">
            <a:avLst/>
          </a:prstGeom>
          <a:solidFill>
            <a:srgbClr val="7FCC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”Träna på </a:t>
            </a:r>
            <a:r>
              <a:rPr lang="sv-SE" dirty="0" err="1"/>
              <a:t>arb.trän</a:t>
            </a:r>
            <a:r>
              <a:rPr lang="sv-SE" dirty="0"/>
              <a:t>” via kommun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DB49729-A65B-F403-BFC9-13A714C97A5C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7F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Förbundsfinansierade Arbetscoacher januari – maj 2026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D16B47AA-D9B7-3D81-861F-9FD9DA56B6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85" y="-92285"/>
            <a:ext cx="2083110" cy="670740"/>
          </a:xfrm>
          <a:prstGeom prst="rect">
            <a:avLst/>
          </a:prstGeom>
          <a:solidFill>
            <a:srgbClr val="7FCCCC"/>
          </a:solidFill>
        </p:spPr>
      </p:pic>
    </p:spTree>
    <p:extLst>
      <p:ext uri="{BB962C8B-B14F-4D97-AF65-F5344CB8AC3E}">
        <p14:creationId xmlns:p14="http://schemas.microsoft.com/office/powerpoint/2010/main" val="276806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19" grpId="0" animBg="1"/>
      <p:bldP spid="12" grpId="0" animBg="1"/>
      <p:bldP spid="13" grpId="0" animBg="1"/>
      <p:bldP spid="2" grpId="0" animBg="1"/>
      <p:bldP spid="3" grpId="0" animBg="1"/>
      <p:bldP spid="28" grpId="0" animBg="1"/>
      <p:bldP spid="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371548" y="427751"/>
            <a:ext cx="7864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D2005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br>
              <a:rPr lang="sv-SE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Från intresseanmälan till plats i projektet</a:t>
            </a:r>
          </a:p>
        </p:txBody>
      </p:sp>
      <p:sp>
        <p:nvSpPr>
          <p:cNvPr id="7" name="Rektangel 6"/>
          <p:cNvSpPr/>
          <p:nvPr/>
        </p:nvSpPr>
        <p:spPr>
          <a:xfrm>
            <a:off x="2809461" y="482205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sv-SE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16" name="Rektangel 15"/>
          <p:cNvSpPr/>
          <p:nvPr/>
        </p:nvSpPr>
        <p:spPr>
          <a:xfrm>
            <a:off x="3218282" y="482205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sv-SE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</a:p>
        </p:txBody>
      </p:sp>
      <p:sp>
        <p:nvSpPr>
          <p:cNvPr id="17" name="Rektangel 16"/>
          <p:cNvSpPr/>
          <p:nvPr/>
        </p:nvSpPr>
        <p:spPr>
          <a:xfrm>
            <a:off x="4295541" y="482205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sv-SE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</a:p>
        </p:txBody>
      </p:sp>
      <p:sp>
        <p:nvSpPr>
          <p:cNvPr id="18" name="Rektangel 17"/>
          <p:cNvSpPr/>
          <p:nvPr/>
        </p:nvSpPr>
        <p:spPr>
          <a:xfrm>
            <a:off x="4782908" y="4822056"/>
            <a:ext cx="263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sv-SE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8638017-6708-4E58-0612-D7763FA88D41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7F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Förbundsfinansierade Arbetscoacher januari – maj 2026</a:t>
            </a:r>
          </a:p>
        </p:txBody>
      </p:sp>
      <p:pic>
        <p:nvPicPr>
          <p:cNvPr id="27" name="Bildobjekt 26">
            <a:extLst>
              <a:ext uri="{FF2B5EF4-FFF2-40B4-BE49-F238E27FC236}">
                <a16:creationId xmlns:a16="http://schemas.microsoft.com/office/drawing/2014/main" id="{9DE50399-AFA3-44CB-E2FA-B18EF6802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499" y="2930399"/>
            <a:ext cx="353603" cy="437382"/>
          </a:xfrm>
          <a:prstGeom prst="rect">
            <a:avLst/>
          </a:prstGeom>
        </p:spPr>
      </p:pic>
      <p:pic>
        <p:nvPicPr>
          <p:cNvPr id="28" name="Bildobjekt 27">
            <a:extLst>
              <a:ext uri="{FF2B5EF4-FFF2-40B4-BE49-F238E27FC236}">
                <a16:creationId xmlns:a16="http://schemas.microsoft.com/office/drawing/2014/main" id="{90C7D727-3A1B-2977-CA1A-D8405AD81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491" y="2930399"/>
            <a:ext cx="353603" cy="437382"/>
          </a:xfrm>
          <a:prstGeom prst="rect">
            <a:avLst/>
          </a:prstGeom>
        </p:spPr>
      </p:pic>
      <p:pic>
        <p:nvPicPr>
          <p:cNvPr id="29" name="Bildobjekt 28">
            <a:extLst>
              <a:ext uri="{FF2B5EF4-FFF2-40B4-BE49-F238E27FC236}">
                <a16:creationId xmlns:a16="http://schemas.microsoft.com/office/drawing/2014/main" id="{E85AA983-F984-B287-6CBB-7CEC42B4F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732" y="2930399"/>
            <a:ext cx="353603" cy="437382"/>
          </a:xfrm>
          <a:prstGeom prst="rect">
            <a:avLst/>
          </a:prstGeom>
        </p:spPr>
      </p:pic>
      <p:pic>
        <p:nvPicPr>
          <p:cNvPr id="30" name="Bildobjekt 29">
            <a:extLst>
              <a:ext uri="{FF2B5EF4-FFF2-40B4-BE49-F238E27FC236}">
                <a16:creationId xmlns:a16="http://schemas.microsoft.com/office/drawing/2014/main" id="{A438AB8C-95D4-4A31-A35D-4C995CC45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1653" y="2939543"/>
            <a:ext cx="353603" cy="437382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1C8170F8-E28E-D477-3C4E-27FF5CEB84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85" y="-92285"/>
            <a:ext cx="2083110" cy="670740"/>
          </a:xfrm>
          <a:prstGeom prst="rect">
            <a:avLst/>
          </a:prstGeom>
          <a:solidFill>
            <a:srgbClr val="7FCCCC"/>
          </a:solidFill>
        </p:spPr>
      </p:pic>
      <p:pic>
        <p:nvPicPr>
          <p:cNvPr id="42" name="Bildobjekt 41">
            <a:extLst>
              <a:ext uri="{FF2B5EF4-FFF2-40B4-BE49-F238E27FC236}">
                <a16:creationId xmlns:a16="http://schemas.microsoft.com/office/drawing/2014/main" id="{54C6669A-EDDE-8D2A-1F21-7F13947C09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7394" y="2043123"/>
            <a:ext cx="1859080" cy="3686739"/>
          </a:xfrm>
          <a:prstGeom prst="rect">
            <a:avLst/>
          </a:prstGeom>
        </p:spPr>
      </p:pic>
      <p:pic>
        <p:nvPicPr>
          <p:cNvPr id="44" name="Bildobjekt 43">
            <a:extLst>
              <a:ext uri="{FF2B5EF4-FFF2-40B4-BE49-F238E27FC236}">
                <a16:creationId xmlns:a16="http://schemas.microsoft.com/office/drawing/2014/main" id="{34A309BF-1BA9-73BF-E27D-2ECAB317D3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2428" y="2029392"/>
            <a:ext cx="1886913" cy="3686738"/>
          </a:xfrm>
          <a:prstGeom prst="rect">
            <a:avLst/>
          </a:prstGeom>
        </p:spPr>
      </p:pic>
      <p:pic>
        <p:nvPicPr>
          <p:cNvPr id="48" name="Bildobjekt 47">
            <a:extLst>
              <a:ext uri="{FF2B5EF4-FFF2-40B4-BE49-F238E27FC236}">
                <a16:creationId xmlns:a16="http://schemas.microsoft.com/office/drawing/2014/main" id="{4345A903-699F-D3BC-B3A4-92A661D4CC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0407" y="2052928"/>
            <a:ext cx="1691004" cy="3686738"/>
          </a:xfrm>
          <a:prstGeom prst="rect">
            <a:avLst/>
          </a:prstGeom>
        </p:spPr>
      </p:pic>
      <p:pic>
        <p:nvPicPr>
          <p:cNvPr id="50" name="Bildobjekt 49">
            <a:extLst>
              <a:ext uri="{FF2B5EF4-FFF2-40B4-BE49-F238E27FC236}">
                <a16:creationId xmlns:a16="http://schemas.microsoft.com/office/drawing/2014/main" id="{399D86A9-32F4-C675-09BD-D3D03AD42F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33560" y="2011764"/>
            <a:ext cx="1907981" cy="3727902"/>
          </a:xfrm>
          <a:prstGeom prst="rect">
            <a:avLst/>
          </a:prstGeom>
        </p:spPr>
      </p:pic>
      <p:pic>
        <p:nvPicPr>
          <p:cNvPr id="52" name="Bildobjekt 51">
            <a:extLst>
              <a:ext uri="{FF2B5EF4-FFF2-40B4-BE49-F238E27FC236}">
                <a16:creationId xmlns:a16="http://schemas.microsoft.com/office/drawing/2014/main" id="{221D58AE-C19D-C879-C6E7-4350BF104D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873" y="2044411"/>
            <a:ext cx="1691004" cy="3686738"/>
          </a:xfrm>
          <a:prstGeom prst="rect">
            <a:avLst/>
          </a:prstGeom>
        </p:spPr>
      </p:pic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837DB022-31F4-3FD8-D6F2-E1523B3A10C1}"/>
              </a:ext>
            </a:extLst>
          </p:cNvPr>
          <p:cNvCxnSpPr>
            <a:cxnSpLocks/>
          </p:cNvCxnSpPr>
          <p:nvPr/>
        </p:nvCxnSpPr>
        <p:spPr>
          <a:xfrm>
            <a:off x="7449954" y="3570973"/>
            <a:ext cx="114540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66999170-2DA8-F0B6-3BEA-D1F853EAC4F2}"/>
              </a:ext>
            </a:extLst>
          </p:cNvPr>
          <p:cNvCxnSpPr/>
          <p:nvPr/>
        </p:nvCxnSpPr>
        <p:spPr>
          <a:xfrm>
            <a:off x="3218282" y="4358641"/>
            <a:ext cx="5065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4D1BF581-3D10-51FF-85B6-87D2BF2E59AC}"/>
              </a:ext>
            </a:extLst>
          </p:cNvPr>
          <p:cNvCxnSpPr>
            <a:cxnSpLocks/>
          </p:cNvCxnSpPr>
          <p:nvPr/>
        </p:nvCxnSpPr>
        <p:spPr>
          <a:xfrm>
            <a:off x="3037242" y="5105473"/>
            <a:ext cx="6394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91D075E0-9BE0-468E-F909-D76F6637D9E6}"/>
              </a:ext>
            </a:extLst>
          </p:cNvPr>
          <p:cNvCxnSpPr>
            <a:cxnSpLocks/>
          </p:cNvCxnSpPr>
          <p:nvPr/>
        </p:nvCxnSpPr>
        <p:spPr>
          <a:xfrm>
            <a:off x="10056796" y="4262388"/>
            <a:ext cx="114540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D6B16A2F-2BAD-9CD7-B47F-72744398FDF8}"/>
              </a:ext>
            </a:extLst>
          </p:cNvPr>
          <p:cNvCxnSpPr/>
          <p:nvPr/>
        </p:nvCxnSpPr>
        <p:spPr>
          <a:xfrm>
            <a:off x="2764289" y="3991277"/>
            <a:ext cx="5065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ruta 13">
            <a:extLst>
              <a:ext uri="{FF2B5EF4-FFF2-40B4-BE49-F238E27FC236}">
                <a16:creationId xmlns:a16="http://schemas.microsoft.com/office/drawing/2014/main" id="{38865AE2-10C4-599A-8161-A2F543745A09}"/>
              </a:ext>
            </a:extLst>
          </p:cNvPr>
          <p:cNvSpPr txBox="1"/>
          <p:nvPr/>
        </p:nvSpPr>
        <p:spPr>
          <a:xfrm>
            <a:off x="7573814" y="4997750"/>
            <a:ext cx="165668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1600" dirty="0">
                <a:latin typeface="Abadi" panose="020B0604020104020204" pitchFamily="34" charset="0"/>
              </a:rPr>
              <a:t>≈ 40 platser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1FA4D77-7F92-4101-DC1F-BC76D5C0A3A6}"/>
              </a:ext>
            </a:extLst>
          </p:cNvPr>
          <p:cNvSpPr txBox="1"/>
          <p:nvPr/>
        </p:nvSpPr>
        <p:spPr>
          <a:xfrm>
            <a:off x="393873" y="4938438"/>
            <a:ext cx="16623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>
                <a:latin typeface="Abadi" panose="020B0604020104020204" pitchFamily="34" charset="0"/>
                <a:cs typeface="Calibri" panose="020F0502020204030204" pitchFamily="34" charset="0"/>
              </a:rPr>
              <a:t>Intresseanmälan öppnar 12 jan</a:t>
            </a:r>
            <a: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388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10879</TotalTime>
  <Words>1348</Words>
  <Application>Microsoft Office PowerPoint</Application>
  <PresentationFormat>Bredbild</PresentationFormat>
  <Paragraphs>154</Paragraphs>
  <Slides>12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9" baseType="lpstr">
      <vt:lpstr>Abadi</vt:lpstr>
      <vt:lpstr>Aptos</vt:lpstr>
      <vt:lpstr>Arial</vt:lpstr>
      <vt:lpstr>Calibri</vt:lpstr>
      <vt:lpstr>Calibri Light</vt:lpstr>
      <vt:lpstr>Neue Haas Grotesk Text Pro</vt:lpstr>
      <vt:lpstr>Office-tema</vt:lpstr>
      <vt:lpstr>PowerPoint-presentation</vt:lpstr>
      <vt:lpstr>Lumena projektet i Roslagen       - Maj 2023 till och med Dec 2025 </vt:lpstr>
      <vt:lpstr>PowerPoint-presentation</vt:lpstr>
      <vt:lpstr>Vilka deltog i projektet?</vt:lpstr>
      <vt:lpstr>PowerPoint-presentation</vt:lpstr>
      <vt:lpstr>PowerPoint-presentation</vt:lpstr>
      <vt:lpstr>Arbetscoacher i Roslagen      - januari till och med maj 2026 </vt:lpstr>
      <vt:lpstr>PowerPoint-presentation</vt:lpstr>
      <vt:lpstr>PowerPoint-presentation</vt:lpstr>
      <vt:lpstr>Österåkers ESF projekt beviljat!</vt:lpstr>
      <vt:lpstr>PowerPoint-presentation</vt:lpstr>
      <vt:lpstr>PowerPoint-presentation</vt:lpstr>
    </vt:vector>
  </TitlesOfParts>
  <Company>Österåkers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Marie Leitzler</dc:creator>
  <cp:lastModifiedBy>Marie Leitzler</cp:lastModifiedBy>
  <cp:revision>183</cp:revision>
  <dcterms:created xsi:type="dcterms:W3CDTF">2023-05-15T09:33:51Z</dcterms:created>
  <dcterms:modified xsi:type="dcterms:W3CDTF">2025-12-11T14:23:54Z</dcterms:modified>
</cp:coreProperties>
</file>