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0"/>
  </p:notesMasterIdLst>
  <p:sldIdLst>
    <p:sldId id="544" r:id="rId2"/>
    <p:sldId id="604" r:id="rId3"/>
    <p:sldId id="598" r:id="rId4"/>
    <p:sldId id="600" r:id="rId5"/>
    <p:sldId id="601" r:id="rId6"/>
    <p:sldId id="602" r:id="rId7"/>
    <p:sldId id="599" r:id="rId8"/>
    <p:sldId id="597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CCCC"/>
    <a:srgbClr val="FF3399"/>
    <a:srgbClr val="F68CA0"/>
    <a:srgbClr val="009999"/>
    <a:srgbClr val="BEE0E0"/>
    <a:srgbClr val="CDB1C9"/>
    <a:srgbClr val="FF66CC"/>
    <a:srgbClr val="D1095A"/>
    <a:srgbClr val="CC00CC"/>
    <a:srgbClr val="FFD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just format 1 - Dekorfärg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9" autoAdjust="0"/>
    <p:restoredTop sz="76642" autoAdjust="0"/>
  </p:normalViewPr>
  <p:slideViewPr>
    <p:cSldViewPr snapToGrid="0">
      <p:cViewPr varScale="1">
        <p:scale>
          <a:sx n="39" d="100"/>
          <a:sy n="39" d="100"/>
        </p:scale>
        <p:origin x="228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2B8BF-50CF-4AA7-B062-DCA4599DCA49}" type="datetimeFigureOut">
              <a:rPr lang="sv-SE" smtClean="0"/>
              <a:t>2025-12-10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1757CA-8151-4F96-A1FE-B73075CA921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8015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DB74D-B9F5-3943-0214-3031F7CC3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56C8B268-1815-7692-8B58-6FAAF2BE6A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7887" cy="3351213"/>
          </a:xfrm>
        </p:spPr>
        <p:txBody>
          <a:bodyPr/>
          <a:lstStyle/>
          <a:p>
            <a:endParaRPr lang="sv-SE"/>
          </a:p>
        </p:txBody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AA9E6F94-BA0D-933D-21DF-B3824C95B4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Ni från gärna vänta med frågor till slutet.</a:t>
            </a:r>
          </a:p>
          <a:p>
            <a:r>
              <a:rPr lang="sv-SE" dirty="0"/>
              <a:t>Även skriva frågor i chatten så tar vi det i slutet.</a:t>
            </a:r>
          </a:p>
          <a:p>
            <a:endParaRPr lang="sv-SE" dirty="0"/>
          </a:p>
          <a:p>
            <a:r>
              <a:rPr lang="sv-SE" dirty="0"/>
              <a:t>Bildspel kommer finnas på hemsidan under arkiv.</a:t>
            </a:r>
            <a:br>
              <a:rPr lang="sv-SE" dirty="0"/>
            </a:br>
            <a:r>
              <a:rPr lang="sv-SE" dirty="0"/>
              <a:t>Vi börjar med </a:t>
            </a:r>
            <a:r>
              <a:rPr lang="sv-SE" dirty="0" err="1"/>
              <a:t>Lumena</a:t>
            </a:r>
            <a:r>
              <a:rPr lang="sv-SE" dirty="0"/>
              <a:t> som varit förbundets insats för individer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A491E76-BFE8-DC27-6E65-80F8983044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0E558-8E89-4D35-B860-86F7A4E12996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0404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BEA6F-A21B-9265-6DF2-E5D7C5559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E48CEE1-080E-0B39-45A3-3701470B66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150755AE-BDB0-0CF1-3E97-6A6AEBC0D5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42E7969-176D-5E00-095E-145FA9A0EC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4174F6-346F-40EE-84A5-DA87FEB408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15461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D2DD3-7E2E-56F6-3F9C-F9E2F5362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A9B40FF-8749-6ABF-B4A9-7F48C56059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19C4B33-ACFD-C69E-44EC-4106D96CF3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8A4035E-6410-654D-053F-1433BEFC1C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4174F6-346F-40EE-84A5-DA87FEB408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2976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E7E4D-8915-AA83-EDAA-A11370EBF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06B051E-D185-BCE1-6657-E8A4F05753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7FFB701F-1859-0A2D-E7FE-91DD41F65A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E6D3D0D-16EE-CB93-A34F-24C2416FCA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4174F6-346F-40EE-84A5-DA87FEB408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8633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22BD8-2F47-8584-763F-1DF14B93C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C2B29E36-01AC-F857-6158-973C6D1A7C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108BE9AD-91D5-FBEB-66C1-0CC4A0C04A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592A1DE-F77A-B3E9-2A2F-1CCBB915BB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4174F6-346F-40EE-84A5-DA87FEB408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0531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22BD8-2F47-8584-763F-1DF14B93C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C2B29E36-01AC-F857-6158-973C6D1A7C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108BE9AD-91D5-FBEB-66C1-0CC4A0C04A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592A1DE-F77A-B3E9-2A2F-1CCBB915BB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4174F6-346F-40EE-84A5-DA87FEB408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0531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0FC5D-5393-91F2-7E47-73AC99313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472266E4-8271-F208-5D88-360C5710E5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5FE4CE4-67EF-1F14-CAC8-2B98D6E079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2A1DF30-92CF-C9A4-10C8-52606709D4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4174F6-346F-40EE-84A5-DA87FEB408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4042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12580-A02B-4571-5CB7-11BF28113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3C6CDFC8-F10B-A97E-93B0-1CA8ED7ADD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25563472-B230-9EB3-215B-A61072A119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0B7EEEE-954A-BF3A-82FB-CD830F48C9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4174F6-346F-40EE-84A5-DA87FEB408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366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D18A-9657-42AF-948D-7DF57789995F}" type="datetimeFigureOut">
              <a:rPr lang="sv-SE" smtClean="0"/>
              <a:t>2025-12-10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3D5E6-F0E0-449B-8D62-32BDEE7245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0727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D18A-9657-42AF-948D-7DF57789995F}" type="datetimeFigureOut">
              <a:rPr lang="sv-SE" smtClean="0"/>
              <a:t>2025-12-10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3D5E6-F0E0-449B-8D62-32BDEE7245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4945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D18A-9657-42AF-948D-7DF57789995F}" type="datetimeFigureOut">
              <a:rPr lang="sv-SE" smtClean="0"/>
              <a:t>2025-12-10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3D5E6-F0E0-449B-8D62-32BDEE7245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3236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D18A-9657-42AF-948D-7DF57789995F}" type="datetimeFigureOut">
              <a:rPr lang="sv-SE" smtClean="0"/>
              <a:t>2025-12-10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3D5E6-F0E0-449B-8D62-32BDEE7245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0256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D18A-9657-42AF-948D-7DF57789995F}" type="datetimeFigureOut">
              <a:rPr lang="sv-SE" smtClean="0"/>
              <a:t>2025-12-10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3D5E6-F0E0-449B-8D62-32BDEE7245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6002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D18A-9657-42AF-948D-7DF57789995F}" type="datetimeFigureOut">
              <a:rPr lang="sv-SE" smtClean="0"/>
              <a:t>2025-12-10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3D5E6-F0E0-449B-8D62-32BDEE7245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2768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D18A-9657-42AF-948D-7DF57789995F}" type="datetimeFigureOut">
              <a:rPr lang="sv-SE" smtClean="0"/>
              <a:t>2025-12-10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3D5E6-F0E0-449B-8D62-32BDEE7245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0367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D18A-9657-42AF-948D-7DF57789995F}" type="datetimeFigureOut">
              <a:rPr lang="sv-SE" smtClean="0"/>
              <a:t>2025-12-10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3D5E6-F0E0-449B-8D62-32BDEE7245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3242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D18A-9657-42AF-948D-7DF57789995F}" type="datetimeFigureOut">
              <a:rPr lang="sv-SE" smtClean="0"/>
              <a:t>2025-12-10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3D5E6-F0E0-449B-8D62-32BDEE7245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8763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D18A-9657-42AF-948D-7DF57789995F}" type="datetimeFigureOut">
              <a:rPr lang="sv-SE" smtClean="0"/>
              <a:t>2025-12-10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3D5E6-F0E0-449B-8D62-32BDEE7245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619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D18A-9657-42AF-948D-7DF57789995F}" type="datetimeFigureOut">
              <a:rPr lang="sv-SE" smtClean="0"/>
              <a:t>2025-12-10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3D5E6-F0E0-449B-8D62-32BDEE7245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4112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ED18A-9657-42AF-948D-7DF57789995F}" type="datetimeFigureOut">
              <a:rPr lang="sv-SE" smtClean="0"/>
              <a:t>2025-12-10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3D5E6-F0E0-449B-8D62-32BDEE7245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9990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insamroslagen.se/mgt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insamroslagen.se/gruppverksamhet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finsamroslagen.se/insatser-och-natverk-i-roslagen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finsamroslagen.se/conecto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CC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B30303-7051-65F4-D08D-98DC31C31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derrubrik 4">
            <a:extLst>
              <a:ext uri="{FF2B5EF4-FFF2-40B4-BE49-F238E27FC236}">
                <a16:creationId xmlns:a16="http://schemas.microsoft.com/office/drawing/2014/main" id="{2FB0715D-7BEA-960F-D87B-901B48E33591}"/>
              </a:ext>
            </a:extLst>
          </p:cNvPr>
          <p:cNvSpPr txBox="1">
            <a:spLocks/>
          </p:cNvSpPr>
          <p:nvPr/>
        </p:nvSpPr>
        <p:spPr>
          <a:xfrm>
            <a:off x="2311853" y="4684558"/>
            <a:ext cx="7945464" cy="10261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4400" i="1" dirty="0">
                <a:solidFill>
                  <a:schemeClr val="tx1"/>
                </a:solidFill>
              </a:rPr>
              <a:t>Finansierad verksamhet 2026</a:t>
            </a:r>
            <a:br>
              <a:rPr lang="sv-SE" sz="1800" i="1" dirty="0">
                <a:solidFill>
                  <a:schemeClr val="tx1"/>
                </a:solidFill>
              </a:rPr>
            </a:br>
            <a:endParaRPr lang="sv-SE" sz="2800" i="1" dirty="0">
              <a:solidFill>
                <a:schemeClr val="accent5"/>
              </a:solidFill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E1CB5618-4248-AE65-1F96-A6CB8B77DD9C}"/>
              </a:ext>
            </a:extLst>
          </p:cNvPr>
          <p:cNvSpPr/>
          <p:nvPr/>
        </p:nvSpPr>
        <p:spPr>
          <a:xfrm>
            <a:off x="0" y="-10144"/>
            <a:ext cx="12192000" cy="10202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2FA99E79-0A91-1343-DC89-71B24DFC318B}"/>
              </a:ext>
            </a:extLst>
          </p:cNvPr>
          <p:cNvSpPr/>
          <p:nvPr/>
        </p:nvSpPr>
        <p:spPr>
          <a:xfrm>
            <a:off x="0" y="5829627"/>
            <a:ext cx="12192000" cy="102611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3" name="Bildobjekt 12" descr="En bild som visar symbol, Teckensnitt, Grafik, logotyp&#10;&#10;AI-genererat innehåll kan vara felaktigt.">
            <a:extLst>
              <a:ext uri="{FF2B5EF4-FFF2-40B4-BE49-F238E27FC236}">
                <a16:creationId xmlns:a16="http://schemas.microsoft.com/office/drawing/2014/main" id="{9A46E5E1-1384-057B-FDDA-873478681D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14525"/>
            <a:ext cx="3038153" cy="759538"/>
          </a:xfrm>
          <a:prstGeom prst="rect">
            <a:avLst/>
          </a:prstGeom>
        </p:spPr>
      </p:pic>
      <p:grpSp>
        <p:nvGrpSpPr>
          <p:cNvPr id="14" name="Grupp 13">
            <a:extLst>
              <a:ext uri="{FF2B5EF4-FFF2-40B4-BE49-F238E27FC236}">
                <a16:creationId xmlns:a16="http://schemas.microsoft.com/office/drawing/2014/main" id="{67F64E58-148C-CE96-6A8F-F53D5FC0283F}"/>
              </a:ext>
            </a:extLst>
          </p:cNvPr>
          <p:cNvGrpSpPr/>
          <p:nvPr/>
        </p:nvGrpSpPr>
        <p:grpSpPr>
          <a:xfrm>
            <a:off x="2361281" y="1157018"/>
            <a:ext cx="7704857" cy="3384376"/>
            <a:chOff x="16177119" y="1268760"/>
            <a:chExt cx="7704857" cy="3384376"/>
          </a:xfrm>
        </p:grpSpPr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56AE7064-0FF9-0994-0684-BE5FEE566594}"/>
                </a:ext>
              </a:extLst>
            </p:cNvPr>
            <p:cNvSpPr/>
            <p:nvPr/>
          </p:nvSpPr>
          <p:spPr>
            <a:xfrm>
              <a:off x="16177119" y="1268760"/>
              <a:ext cx="7704857" cy="3384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6" name="Bildobjekt 15" descr="En bild som visar bilder från Roslagen, skärgården, roslagsbanan, bryggor, väg med bilar.">
              <a:extLst>
                <a:ext uri="{FF2B5EF4-FFF2-40B4-BE49-F238E27FC236}">
                  <a16:creationId xmlns:a16="http://schemas.microsoft.com/office/drawing/2014/main" id="{97F758D8-78CF-8A9E-38D1-A93B4B3E1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49128" y="1340768"/>
              <a:ext cx="7559040" cy="3240024"/>
            </a:xfrm>
            <a:prstGeom prst="rect">
              <a:avLst/>
            </a:prstGeom>
          </p:spPr>
        </p:pic>
      </p:grpSp>
      <p:pic>
        <p:nvPicPr>
          <p:cNvPr id="17" name="Bildobjekt 16" descr="Logotyper: Förbundets medlemsparter.">
            <a:extLst>
              <a:ext uri="{FF2B5EF4-FFF2-40B4-BE49-F238E27FC236}">
                <a16:creationId xmlns:a16="http://schemas.microsoft.com/office/drawing/2014/main" id="{6E8DCA0C-A0A6-E321-F89A-11E6770FD4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56" b="17744"/>
          <a:stretch/>
        </p:blipFill>
        <p:spPr>
          <a:xfrm>
            <a:off x="2528110" y="5857625"/>
            <a:ext cx="7369399" cy="10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81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609A3-37A0-736D-9DED-17A493A91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37CEFD6-5659-2133-E9FD-14C05E435A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985" y="-92285"/>
            <a:ext cx="2083110" cy="670740"/>
          </a:xfrm>
          <a:prstGeom prst="rect">
            <a:avLst/>
          </a:prstGeom>
          <a:solidFill>
            <a:srgbClr val="7FCCCC"/>
          </a:solidFill>
        </p:spPr>
      </p:pic>
      <p:grpSp>
        <p:nvGrpSpPr>
          <p:cNvPr id="25" name="Grupp 24">
            <a:extLst>
              <a:ext uri="{FF2B5EF4-FFF2-40B4-BE49-F238E27FC236}">
                <a16:creationId xmlns:a16="http://schemas.microsoft.com/office/drawing/2014/main" id="{51528740-1582-ADB5-2DA0-2FCFA0E667FB}"/>
              </a:ext>
            </a:extLst>
          </p:cNvPr>
          <p:cNvGrpSpPr/>
          <p:nvPr/>
        </p:nvGrpSpPr>
        <p:grpSpPr>
          <a:xfrm>
            <a:off x="1570615" y="661841"/>
            <a:ext cx="2778293" cy="2955333"/>
            <a:chOff x="910532" y="1678602"/>
            <a:chExt cx="3185949" cy="3751335"/>
          </a:xfrm>
        </p:grpSpPr>
        <p:grpSp>
          <p:nvGrpSpPr>
            <p:cNvPr id="4" name="Grupp 3">
              <a:extLst>
                <a:ext uri="{FF2B5EF4-FFF2-40B4-BE49-F238E27FC236}">
                  <a16:creationId xmlns:a16="http://schemas.microsoft.com/office/drawing/2014/main" id="{22376368-BEF1-4E4A-FCB7-194404565943}"/>
                </a:ext>
              </a:extLst>
            </p:cNvPr>
            <p:cNvGrpSpPr/>
            <p:nvPr/>
          </p:nvGrpSpPr>
          <p:grpSpPr>
            <a:xfrm>
              <a:off x="910532" y="1678602"/>
              <a:ext cx="3185949" cy="3751335"/>
              <a:chOff x="4693076" y="1510468"/>
              <a:chExt cx="2731911" cy="3373261"/>
            </a:xfrm>
          </p:grpSpPr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32334ADB-C646-C6F9-5C62-71D3E5E2E31B}"/>
                  </a:ext>
                </a:extLst>
              </p:cNvPr>
              <p:cNvSpPr/>
              <p:nvPr/>
            </p:nvSpPr>
            <p:spPr>
              <a:xfrm>
                <a:off x="4693076" y="1510468"/>
                <a:ext cx="2731911" cy="337326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762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3C33E8EF-FF97-4777-90DF-F23F4F81700F}"/>
                  </a:ext>
                </a:extLst>
              </p:cNvPr>
              <p:cNvSpPr/>
              <p:nvPr/>
            </p:nvSpPr>
            <p:spPr>
              <a:xfrm>
                <a:off x="4865573" y="1777342"/>
                <a:ext cx="2376309" cy="23011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textruta 16">
                <a:extLst>
                  <a:ext uri="{FF2B5EF4-FFF2-40B4-BE49-F238E27FC236}">
                    <a16:creationId xmlns:a16="http://schemas.microsoft.com/office/drawing/2014/main" id="{0EFD201D-8504-4470-CCFF-9E6A49F70CF0}"/>
                  </a:ext>
                </a:extLst>
              </p:cNvPr>
              <p:cNvSpPr txBox="1"/>
              <p:nvPr/>
            </p:nvSpPr>
            <p:spPr>
              <a:xfrm>
                <a:off x="4977220" y="4145907"/>
                <a:ext cx="2153014" cy="6577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reaming Outloud Pro" panose="03050502040302030504" pitchFamily="66" charset="0"/>
                    <a:ea typeface="+mn-ea"/>
                    <a:cs typeface="Dreaming Outloud Pro" panose="03050502040302030504" pitchFamily="66" charset="0"/>
                  </a:rPr>
                  <a:t>Myndighetsgemensamt samverkansteam</a:t>
                </a:r>
                <a:endParaRPr kumimoji="0" lang="sv-SE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endParaRPr>
              </a:p>
            </p:txBody>
          </p:sp>
        </p:grpSp>
        <p:pic>
          <p:nvPicPr>
            <p:cNvPr id="21" name="Bildobjekt 20">
              <a:extLst>
                <a:ext uri="{FF2B5EF4-FFF2-40B4-BE49-F238E27FC236}">
                  <a16:creationId xmlns:a16="http://schemas.microsoft.com/office/drawing/2014/main" id="{973ED660-B48D-EE77-9002-152A83270F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2569" y="2479722"/>
              <a:ext cx="2770338" cy="1775858"/>
            </a:xfrm>
            <a:prstGeom prst="rect">
              <a:avLst/>
            </a:prstGeom>
          </p:spPr>
        </p:pic>
      </p:grpSp>
      <p:sp>
        <p:nvSpPr>
          <p:cNvPr id="13" name="textruta 12">
            <a:extLst>
              <a:ext uri="{FF2B5EF4-FFF2-40B4-BE49-F238E27FC236}">
                <a16:creationId xmlns:a16="http://schemas.microsoft.com/office/drawing/2014/main" id="{F14A37F4-A73E-9FA1-1FA1-12153C34FE0B}"/>
              </a:ext>
            </a:extLst>
          </p:cNvPr>
          <p:cNvSpPr txBox="1"/>
          <p:nvPr/>
        </p:nvSpPr>
        <p:spPr>
          <a:xfrm>
            <a:off x="48574" y="58419"/>
            <a:ext cx="9676382" cy="369332"/>
          </a:xfrm>
          <a:prstGeom prst="rect">
            <a:avLst/>
          </a:prstGeom>
          <a:solidFill>
            <a:srgbClr val="7FCCC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tx1"/>
                </a:solidFill>
              </a:rPr>
              <a:t>Samordningsförbundet Roslagens finansierade verksamhet under 2026</a:t>
            </a:r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260BAE41-24BA-50D9-9A77-D3126CB2DE1C}"/>
              </a:ext>
            </a:extLst>
          </p:cNvPr>
          <p:cNvGrpSpPr/>
          <p:nvPr/>
        </p:nvGrpSpPr>
        <p:grpSpPr>
          <a:xfrm>
            <a:off x="4658840" y="675277"/>
            <a:ext cx="2878001" cy="2941897"/>
            <a:chOff x="7800344" y="1510468"/>
            <a:chExt cx="2731911" cy="3373261"/>
          </a:xfrm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056499FE-3222-73CB-08EA-444A322AA7A2}"/>
                </a:ext>
              </a:extLst>
            </p:cNvPr>
            <p:cNvSpPr/>
            <p:nvPr/>
          </p:nvSpPr>
          <p:spPr>
            <a:xfrm>
              <a:off x="7800344" y="1510468"/>
              <a:ext cx="2731911" cy="33732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FA39AC32-9A48-9375-5DAF-157ECF7F9A52}"/>
                </a:ext>
              </a:extLst>
            </p:cNvPr>
            <p:cNvSpPr/>
            <p:nvPr/>
          </p:nvSpPr>
          <p:spPr>
            <a:xfrm>
              <a:off x="7972841" y="1675337"/>
              <a:ext cx="2376309" cy="23165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ruta 9">
              <a:extLst>
                <a:ext uri="{FF2B5EF4-FFF2-40B4-BE49-F238E27FC236}">
                  <a16:creationId xmlns:a16="http://schemas.microsoft.com/office/drawing/2014/main" id="{A4C6DAE9-DFCE-9CE0-BB19-C393CDB8FC88}"/>
                </a:ext>
              </a:extLst>
            </p:cNvPr>
            <p:cNvSpPr txBox="1"/>
            <p:nvPr/>
          </p:nvSpPr>
          <p:spPr>
            <a:xfrm>
              <a:off x="8074270" y="4233031"/>
              <a:ext cx="2173449" cy="380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  <a:t>Motiverande grupper</a:t>
              </a:r>
              <a:endPara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endParaRPr>
            </a:p>
          </p:txBody>
        </p:sp>
      </p:grpSp>
      <p:pic>
        <p:nvPicPr>
          <p:cNvPr id="12" name="Bildobjekt 11" descr="En bild som visar klädsel, fotbeklädnader, tecknad serie, står&#10;&#10;AI-genererat innehåll kan vara felaktigt.">
            <a:extLst>
              <a:ext uri="{FF2B5EF4-FFF2-40B4-BE49-F238E27FC236}">
                <a16:creationId xmlns:a16="http://schemas.microsoft.com/office/drawing/2014/main" id="{D4B5FFC2-CFD8-4462-A794-1DB079C259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126" y="1203974"/>
            <a:ext cx="1904090" cy="1480754"/>
          </a:xfrm>
          <a:prstGeom prst="rect">
            <a:avLst/>
          </a:prstGeom>
        </p:spPr>
      </p:pic>
      <p:grpSp>
        <p:nvGrpSpPr>
          <p:cNvPr id="14" name="Grupp 13">
            <a:extLst>
              <a:ext uri="{FF2B5EF4-FFF2-40B4-BE49-F238E27FC236}">
                <a16:creationId xmlns:a16="http://schemas.microsoft.com/office/drawing/2014/main" id="{81EB3F68-2A00-10FA-BC11-795E921E7C64}"/>
              </a:ext>
            </a:extLst>
          </p:cNvPr>
          <p:cNvGrpSpPr/>
          <p:nvPr/>
        </p:nvGrpSpPr>
        <p:grpSpPr>
          <a:xfrm>
            <a:off x="7871162" y="662097"/>
            <a:ext cx="2772156" cy="2941898"/>
            <a:chOff x="7800344" y="1510468"/>
            <a:chExt cx="2731911" cy="3373261"/>
          </a:xfrm>
        </p:grpSpPr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F407BD66-B611-8C97-4DDD-F23E395AC066}"/>
                </a:ext>
              </a:extLst>
            </p:cNvPr>
            <p:cNvSpPr/>
            <p:nvPr/>
          </p:nvSpPr>
          <p:spPr>
            <a:xfrm>
              <a:off x="7800344" y="1510468"/>
              <a:ext cx="2731911" cy="33732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ktangel 18">
              <a:extLst>
                <a:ext uri="{FF2B5EF4-FFF2-40B4-BE49-F238E27FC236}">
                  <a16:creationId xmlns:a16="http://schemas.microsoft.com/office/drawing/2014/main" id="{96E0F40F-3378-7017-467A-5A94A5C88D80}"/>
                </a:ext>
              </a:extLst>
            </p:cNvPr>
            <p:cNvSpPr/>
            <p:nvPr/>
          </p:nvSpPr>
          <p:spPr>
            <a:xfrm>
              <a:off x="7972841" y="1675337"/>
              <a:ext cx="2376309" cy="23165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ruta 19">
              <a:extLst>
                <a:ext uri="{FF2B5EF4-FFF2-40B4-BE49-F238E27FC236}">
                  <a16:creationId xmlns:a16="http://schemas.microsoft.com/office/drawing/2014/main" id="{34AA93C7-0A4A-2A4B-2112-3D14227A1FBF}"/>
                </a:ext>
              </a:extLst>
            </p:cNvPr>
            <p:cNvSpPr txBox="1"/>
            <p:nvPr/>
          </p:nvSpPr>
          <p:spPr>
            <a:xfrm>
              <a:off x="8074270" y="4183689"/>
              <a:ext cx="2173449" cy="657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  <a:t>Arbetscoacherna </a:t>
              </a:r>
              <a:br>
                <a:rPr kumimoji="0" lang="sv-SE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</a:br>
              <a:r>
                <a:rPr kumimoji="0" lang="sv-SE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  <a:t>(</a:t>
              </a:r>
              <a:r>
                <a:rPr kumimoji="0" lang="sv-SE" sz="1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  <a:t>fd</a:t>
              </a:r>
              <a:r>
                <a:rPr kumimoji="0" lang="sv-SE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  <a:t> </a:t>
              </a:r>
              <a:r>
                <a:rPr kumimoji="0" lang="sv-SE" sz="1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  <a:t>Lumena</a:t>
              </a:r>
              <a:r>
                <a:rPr kumimoji="0" lang="sv-SE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  <a:t>)</a:t>
              </a:r>
              <a:endPara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endParaRPr>
            </a:p>
          </p:txBody>
        </p:sp>
      </p:grpSp>
      <p:grpSp>
        <p:nvGrpSpPr>
          <p:cNvPr id="49" name="Grupp 48">
            <a:extLst>
              <a:ext uri="{FF2B5EF4-FFF2-40B4-BE49-F238E27FC236}">
                <a16:creationId xmlns:a16="http://schemas.microsoft.com/office/drawing/2014/main" id="{3806D562-AFCD-51C9-78FB-54D577097665}"/>
              </a:ext>
            </a:extLst>
          </p:cNvPr>
          <p:cNvGrpSpPr/>
          <p:nvPr/>
        </p:nvGrpSpPr>
        <p:grpSpPr>
          <a:xfrm>
            <a:off x="1587404" y="3726304"/>
            <a:ext cx="2794701" cy="2997229"/>
            <a:chOff x="336822" y="3868759"/>
            <a:chExt cx="2661937" cy="3087799"/>
          </a:xfrm>
        </p:grpSpPr>
        <p:sp>
          <p:nvSpPr>
            <p:cNvPr id="32" name="Rektangel 31">
              <a:extLst>
                <a:ext uri="{FF2B5EF4-FFF2-40B4-BE49-F238E27FC236}">
                  <a16:creationId xmlns:a16="http://schemas.microsoft.com/office/drawing/2014/main" id="{FCDEA7DE-BA9F-008A-6E96-F43B95C89CE0}"/>
                </a:ext>
              </a:extLst>
            </p:cNvPr>
            <p:cNvSpPr/>
            <p:nvPr/>
          </p:nvSpPr>
          <p:spPr>
            <a:xfrm>
              <a:off x="336822" y="3868759"/>
              <a:ext cx="2661937" cy="30877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ktangel 32">
              <a:extLst>
                <a:ext uri="{FF2B5EF4-FFF2-40B4-BE49-F238E27FC236}">
                  <a16:creationId xmlns:a16="http://schemas.microsoft.com/office/drawing/2014/main" id="{F6BE33C2-EA96-8169-58F8-44BEF942E281}"/>
                </a:ext>
              </a:extLst>
            </p:cNvPr>
            <p:cNvSpPr/>
            <p:nvPr/>
          </p:nvSpPr>
          <p:spPr>
            <a:xfrm>
              <a:off x="504901" y="4019676"/>
              <a:ext cx="2315443" cy="21205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ruta 33">
              <a:extLst>
                <a:ext uri="{FF2B5EF4-FFF2-40B4-BE49-F238E27FC236}">
                  <a16:creationId xmlns:a16="http://schemas.microsoft.com/office/drawing/2014/main" id="{2B6B07E6-9502-AEC3-4F0B-E97C42508448}"/>
                </a:ext>
              </a:extLst>
            </p:cNvPr>
            <p:cNvSpPr txBox="1"/>
            <p:nvPr/>
          </p:nvSpPr>
          <p:spPr>
            <a:xfrm>
              <a:off x="603732" y="6360925"/>
              <a:ext cx="21177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  <a:t>Insatser och nätverk</a:t>
              </a:r>
              <a:endPara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endParaRPr>
            </a:p>
          </p:txBody>
        </p:sp>
        <p:pic>
          <p:nvPicPr>
            <p:cNvPr id="35" name="Bildobjekt 34" descr="En bild som visar clipart, tecknad serie, illustration&#10;&#10;AI-genererat innehåll kan vara felaktigt.">
              <a:extLst>
                <a:ext uri="{FF2B5EF4-FFF2-40B4-BE49-F238E27FC236}">
                  <a16:creationId xmlns:a16="http://schemas.microsoft.com/office/drawing/2014/main" id="{F39DA4C1-869E-1AFB-5A41-568252F9F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531" y="4485424"/>
              <a:ext cx="1993092" cy="1277624"/>
            </a:xfrm>
            <a:prstGeom prst="rect">
              <a:avLst/>
            </a:prstGeom>
          </p:spPr>
        </p:pic>
      </p:grpSp>
      <p:grpSp>
        <p:nvGrpSpPr>
          <p:cNvPr id="37" name="Grupp 36">
            <a:extLst>
              <a:ext uri="{FF2B5EF4-FFF2-40B4-BE49-F238E27FC236}">
                <a16:creationId xmlns:a16="http://schemas.microsoft.com/office/drawing/2014/main" id="{B9ACF096-1568-1D8A-4C57-9FB971C56063}"/>
              </a:ext>
            </a:extLst>
          </p:cNvPr>
          <p:cNvGrpSpPr/>
          <p:nvPr/>
        </p:nvGrpSpPr>
        <p:grpSpPr>
          <a:xfrm>
            <a:off x="4669598" y="3745152"/>
            <a:ext cx="2910488" cy="2958389"/>
            <a:chOff x="838200" y="1690688"/>
            <a:chExt cx="3068606" cy="3751336"/>
          </a:xfrm>
        </p:grpSpPr>
        <p:grpSp>
          <p:nvGrpSpPr>
            <p:cNvPr id="38" name="Grupp 37">
              <a:extLst>
                <a:ext uri="{FF2B5EF4-FFF2-40B4-BE49-F238E27FC236}">
                  <a16:creationId xmlns:a16="http://schemas.microsoft.com/office/drawing/2014/main" id="{B6C659B7-D1D1-4DC4-DA42-ACE704FE1163}"/>
                </a:ext>
              </a:extLst>
            </p:cNvPr>
            <p:cNvGrpSpPr/>
            <p:nvPr/>
          </p:nvGrpSpPr>
          <p:grpSpPr>
            <a:xfrm>
              <a:off x="838200" y="1690688"/>
              <a:ext cx="3068606" cy="3751336"/>
              <a:chOff x="7800344" y="1510468"/>
              <a:chExt cx="2731911" cy="3373261"/>
            </a:xfrm>
          </p:grpSpPr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49F49586-60E4-76BF-1150-45B9493B10F6}"/>
                  </a:ext>
                </a:extLst>
              </p:cNvPr>
              <p:cNvSpPr/>
              <p:nvPr/>
            </p:nvSpPr>
            <p:spPr>
              <a:xfrm>
                <a:off x="7800344" y="1510468"/>
                <a:ext cx="2731911" cy="337326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762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C277565C-009F-5433-A3FB-B01EE224CBAB}"/>
                  </a:ext>
                </a:extLst>
              </p:cNvPr>
              <p:cNvSpPr/>
              <p:nvPr/>
            </p:nvSpPr>
            <p:spPr>
              <a:xfrm>
                <a:off x="7972841" y="1675337"/>
                <a:ext cx="2376309" cy="23165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textruta 41">
                <a:extLst>
                  <a:ext uri="{FF2B5EF4-FFF2-40B4-BE49-F238E27FC236}">
                    <a16:creationId xmlns:a16="http://schemas.microsoft.com/office/drawing/2014/main" id="{1A1EC7C0-2CBF-4AAC-C8FA-AFDDA34AD197}"/>
                  </a:ext>
                </a:extLst>
              </p:cNvPr>
              <p:cNvSpPr txBox="1"/>
              <p:nvPr/>
            </p:nvSpPr>
            <p:spPr>
              <a:xfrm>
                <a:off x="8074270" y="4147164"/>
                <a:ext cx="2173449" cy="6953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reaming Outloud Pro" panose="03050502040302030504" pitchFamily="66" charset="0"/>
                    <a:ea typeface="+mn-ea"/>
                    <a:cs typeface="Dreaming Outloud Pro" panose="03050502040302030504" pitchFamily="66" charset="0"/>
                  </a:rPr>
                  <a:t>Kunskapsstärkning</a:t>
                </a:r>
                <a:r>
                  <a:rPr kumimoji="0" lang="sv-SE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reaming Outloud Pro" panose="03050502040302030504" pitchFamily="66" charset="0"/>
                    <a:ea typeface="+mn-ea"/>
                    <a:cs typeface="Dreaming Outloud Pro" panose="03050502040302030504" pitchFamily="66" charset="0"/>
                  </a:rPr>
                  <a:t> </a:t>
                </a:r>
                <a:br>
                  <a:rPr kumimoji="0" lang="sv-SE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reaming Outloud Pro" panose="03050502040302030504" pitchFamily="66" charset="0"/>
                    <a:ea typeface="+mn-ea"/>
                    <a:cs typeface="Dreaming Outloud Pro" panose="03050502040302030504" pitchFamily="66" charset="0"/>
                  </a:rPr>
                </a:br>
                <a:r>
                  <a:rPr kumimoji="0" lang="sv-SE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reaming Outloud Pro" panose="03050502040302030504" pitchFamily="66" charset="0"/>
                    <a:ea typeface="+mn-ea"/>
                    <a:cs typeface="Dreaming Outloud Pro" panose="03050502040302030504" pitchFamily="66" charset="0"/>
                  </a:rPr>
                  <a:t>och samverkan</a:t>
                </a:r>
              </a:p>
            </p:txBody>
          </p:sp>
        </p:grpSp>
        <p:pic>
          <p:nvPicPr>
            <p:cNvPr id="39" name="Bildobjekt 38" descr="En bild som visar klädsel, fotbeklädnader, person, tecknad serie&#10;&#10;AI-genererat innehåll kan vara felaktigt.">
              <a:extLst>
                <a:ext uri="{FF2B5EF4-FFF2-40B4-BE49-F238E27FC236}">
                  <a16:creationId xmlns:a16="http://schemas.microsoft.com/office/drawing/2014/main" id="{1445F3B8-7933-1779-2E78-C4CAD4B9A05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3207" y="2660184"/>
              <a:ext cx="2356274" cy="1690688"/>
            </a:xfrm>
            <a:prstGeom prst="rect">
              <a:avLst/>
            </a:prstGeom>
          </p:spPr>
        </p:pic>
      </p:grpSp>
      <p:grpSp>
        <p:nvGrpSpPr>
          <p:cNvPr id="48" name="Grupp 47">
            <a:extLst>
              <a:ext uri="{FF2B5EF4-FFF2-40B4-BE49-F238E27FC236}">
                <a16:creationId xmlns:a16="http://schemas.microsoft.com/office/drawing/2014/main" id="{838A556F-57E0-257F-99AC-67CA88CB2AF8}"/>
              </a:ext>
            </a:extLst>
          </p:cNvPr>
          <p:cNvGrpSpPr/>
          <p:nvPr/>
        </p:nvGrpSpPr>
        <p:grpSpPr>
          <a:xfrm>
            <a:off x="7871162" y="3771738"/>
            <a:ext cx="2794701" cy="2958389"/>
            <a:chOff x="6489382" y="3915831"/>
            <a:chExt cx="2703859" cy="2986024"/>
          </a:xfrm>
        </p:grpSpPr>
        <p:sp>
          <p:nvSpPr>
            <p:cNvPr id="44" name="Rektangel 43">
              <a:extLst>
                <a:ext uri="{FF2B5EF4-FFF2-40B4-BE49-F238E27FC236}">
                  <a16:creationId xmlns:a16="http://schemas.microsoft.com/office/drawing/2014/main" id="{C0F11023-9621-ACF1-E106-396E88FBA34D}"/>
                </a:ext>
              </a:extLst>
            </p:cNvPr>
            <p:cNvSpPr/>
            <p:nvPr/>
          </p:nvSpPr>
          <p:spPr>
            <a:xfrm>
              <a:off x="6489382" y="3915831"/>
              <a:ext cx="2703859" cy="298602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ktangel 44">
              <a:extLst>
                <a:ext uri="{FF2B5EF4-FFF2-40B4-BE49-F238E27FC236}">
                  <a16:creationId xmlns:a16="http://schemas.microsoft.com/office/drawing/2014/main" id="{69363D5B-33D5-B3EC-1698-4A3002B1129D}"/>
                </a:ext>
              </a:extLst>
            </p:cNvPr>
            <p:cNvSpPr/>
            <p:nvPr/>
          </p:nvSpPr>
          <p:spPr>
            <a:xfrm>
              <a:off x="6686315" y="4055715"/>
              <a:ext cx="2351908" cy="20506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textruta 45">
              <a:extLst>
                <a:ext uri="{FF2B5EF4-FFF2-40B4-BE49-F238E27FC236}">
                  <a16:creationId xmlns:a16="http://schemas.microsoft.com/office/drawing/2014/main" id="{0D73C218-B6B8-396C-779F-A5949A15F0F1}"/>
                </a:ext>
              </a:extLst>
            </p:cNvPr>
            <p:cNvSpPr txBox="1"/>
            <p:nvPr/>
          </p:nvSpPr>
          <p:spPr>
            <a:xfrm>
              <a:off x="6760495" y="6325855"/>
              <a:ext cx="2151131" cy="320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  <a:t>ESF </a:t>
              </a:r>
              <a:r>
                <a:rPr lang="sv-SE" sz="1600" b="1" dirty="0">
                  <a:solidFill>
                    <a:prstClr val="black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C</a:t>
              </a:r>
              <a:r>
                <a:rPr kumimoji="0" lang="sv-SE" sz="1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  <a:t>onecto</a:t>
              </a:r>
              <a:r>
                <a:rPr kumimoji="0" lang="sv-SE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  <a:t>+</a:t>
              </a:r>
              <a:endPara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endParaRPr>
            </a:p>
          </p:txBody>
        </p:sp>
        <p:pic>
          <p:nvPicPr>
            <p:cNvPr id="47" name="Bildobjekt 46" descr="En bild som visar Grafik, skärmbild, grafisk design, design&#10;&#10;AI-genererat innehåll kan vara felaktigt.">
              <a:extLst>
                <a:ext uri="{FF2B5EF4-FFF2-40B4-BE49-F238E27FC236}">
                  <a16:creationId xmlns:a16="http://schemas.microsoft.com/office/drawing/2014/main" id="{CE46C5E9-3E2B-7925-7A49-47CC08D96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6081" y="4765882"/>
              <a:ext cx="2120913" cy="743172"/>
            </a:xfrm>
            <a:prstGeom prst="rect">
              <a:avLst/>
            </a:prstGeom>
          </p:spPr>
        </p:pic>
      </p:grpSp>
      <p:pic>
        <p:nvPicPr>
          <p:cNvPr id="2" name="Bildobjekt 1" descr="En bild som visar tecknad serie, clipart, illustration&#10;&#10;AI-genererat innehåll kan vara felaktigt.">
            <a:extLst>
              <a:ext uri="{FF2B5EF4-FFF2-40B4-BE49-F238E27FC236}">
                <a16:creationId xmlns:a16="http://schemas.microsoft.com/office/drawing/2014/main" id="{A86EEDDF-0C60-BA79-605B-51631E823E7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173" y="1413667"/>
            <a:ext cx="1990670" cy="132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264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085EF-F2F8-8C63-1C34-6BD258E65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 3">
            <a:extLst>
              <a:ext uri="{FF2B5EF4-FFF2-40B4-BE49-F238E27FC236}">
                <a16:creationId xmlns:a16="http://schemas.microsoft.com/office/drawing/2014/main" id="{D6D34DD1-0AF1-406F-8A52-AE641F7D992A}"/>
              </a:ext>
            </a:extLst>
          </p:cNvPr>
          <p:cNvGrpSpPr/>
          <p:nvPr/>
        </p:nvGrpSpPr>
        <p:grpSpPr>
          <a:xfrm>
            <a:off x="964322" y="1678602"/>
            <a:ext cx="3185949" cy="3751335"/>
            <a:chOff x="4693076" y="1510468"/>
            <a:chExt cx="2731911" cy="3373261"/>
          </a:xfrm>
        </p:grpSpPr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A25A1F7F-BAAE-FB91-8B20-10E4BF873CDB}"/>
                </a:ext>
              </a:extLst>
            </p:cNvPr>
            <p:cNvSpPr/>
            <p:nvPr/>
          </p:nvSpPr>
          <p:spPr>
            <a:xfrm>
              <a:off x="4693076" y="1510468"/>
              <a:ext cx="2731911" cy="33732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0C2C19E0-7D11-CA12-1E66-071914E3754B}"/>
                </a:ext>
              </a:extLst>
            </p:cNvPr>
            <p:cNvSpPr/>
            <p:nvPr/>
          </p:nvSpPr>
          <p:spPr>
            <a:xfrm>
              <a:off x="4865573" y="1675337"/>
              <a:ext cx="2376309" cy="23165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ruta 16">
              <a:extLst>
                <a:ext uri="{FF2B5EF4-FFF2-40B4-BE49-F238E27FC236}">
                  <a16:creationId xmlns:a16="http://schemas.microsoft.com/office/drawing/2014/main" id="{63C0D051-7538-48D9-797B-F421A3E3C6FD}"/>
                </a:ext>
              </a:extLst>
            </p:cNvPr>
            <p:cNvSpPr txBox="1"/>
            <p:nvPr/>
          </p:nvSpPr>
          <p:spPr>
            <a:xfrm>
              <a:off x="4977220" y="4145907"/>
              <a:ext cx="2153014" cy="58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  <a:t>Myndighetsgemensamt samverkansteam</a:t>
              </a:r>
              <a:endPara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endParaRPr>
            </a:p>
          </p:txBody>
        </p:sp>
      </p:grpSp>
      <p:sp>
        <p:nvSpPr>
          <p:cNvPr id="6" name="Rubrik 1">
            <a:extLst>
              <a:ext uri="{FF2B5EF4-FFF2-40B4-BE49-F238E27FC236}">
                <a16:creationId xmlns:a16="http://schemas.microsoft.com/office/drawing/2014/main" id="{7BEBA823-DCC1-ECD5-A2A7-A45783052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118895" cy="1325563"/>
          </a:xfrm>
        </p:spPr>
        <p:txBody>
          <a:bodyPr/>
          <a:lstStyle/>
          <a:p>
            <a:r>
              <a:rPr lang="sv-SE" dirty="0"/>
              <a:t>Myndighetsgemensamt samverkansteam (MGT)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D1A39B99-8371-23B5-F5D4-90C04FABAC56}"/>
              </a:ext>
            </a:extLst>
          </p:cNvPr>
          <p:cNvSpPr txBox="1"/>
          <p:nvPr/>
        </p:nvSpPr>
        <p:spPr>
          <a:xfrm>
            <a:off x="5126159" y="1997394"/>
            <a:ext cx="6830935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400" dirty="0">
                <a:latin typeface="Aptos" panose="020B0004020202020204" pitchFamily="34" charset="0"/>
              </a:rPr>
              <a:t>MGT är en samverkansform för personer i arbetsför ålder som befinner sig i en komplex livssituation. </a:t>
            </a:r>
            <a:br>
              <a:rPr lang="sv-SE" sz="2400" dirty="0">
                <a:latin typeface="Aptos" panose="020B0004020202020204" pitchFamily="34" charset="0"/>
              </a:rPr>
            </a:br>
            <a:br>
              <a:rPr lang="sv-SE" sz="2400" dirty="0">
                <a:latin typeface="Aptos" panose="020B0004020202020204" pitchFamily="34" charset="0"/>
              </a:rPr>
            </a:br>
            <a:r>
              <a:rPr lang="sv-SE" sz="2400" dirty="0">
                <a:latin typeface="Aptos" panose="020B0004020202020204" pitchFamily="34" charset="0"/>
              </a:rPr>
              <a:t>Teamet ger råd om deltagarens väg till egen försörjning, arbete eller studier. </a:t>
            </a:r>
            <a:br>
              <a:rPr lang="sv-SE" sz="2400" dirty="0">
                <a:latin typeface="Aptos" panose="020B0004020202020204" pitchFamily="34" charset="0"/>
              </a:rPr>
            </a:br>
            <a:br>
              <a:rPr lang="sv-SE" sz="2400" dirty="0">
                <a:latin typeface="Aptos" panose="020B0004020202020204" pitchFamily="34" charset="0"/>
              </a:rPr>
            </a:br>
            <a:r>
              <a:rPr lang="sv-SE" sz="2400" dirty="0">
                <a:latin typeface="Aptos" panose="020B0004020202020204" pitchFamily="34" charset="0"/>
                <a:hlinkClick r:id="rId3"/>
              </a:rPr>
              <a:t>https://finsamroslagen.se/mgt/</a:t>
            </a:r>
            <a:r>
              <a:rPr lang="sv-SE" sz="2400" dirty="0">
                <a:latin typeface="Aptos" panose="020B0004020202020204" pitchFamily="34" charset="0"/>
              </a:rPr>
              <a:t> </a:t>
            </a:r>
          </a:p>
          <a:p>
            <a:endParaRPr lang="sv-SE" sz="2400" dirty="0">
              <a:latin typeface="Aptos" panose="020B0004020202020204" pitchFamily="34" charset="0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9767EEC-83CF-95BB-781B-AA62872544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985" y="-92285"/>
            <a:ext cx="2083110" cy="670740"/>
          </a:xfrm>
          <a:prstGeom prst="rect">
            <a:avLst/>
          </a:prstGeom>
          <a:solidFill>
            <a:srgbClr val="7FCCCC"/>
          </a:solidFill>
        </p:spPr>
      </p:pic>
      <p:pic>
        <p:nvPicPr>
          <p:cNvPr id="21" name="Bildobjekt 20">
            <a:extLst>
              <a:ext uri="{FF2B5EF4-FFF2-40B4-BE49-F238E27FC236}">
                <a16:creationId xmlns:a16="http://schemas.microsoft.com/office/drawing/2014/main" id="{F215A41D-F00F-3254-A321-CAEC19E90C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97" y="2148098"/>
            <a:ext cx="2770338" cy="1775858"/>
          </a:xfrm>
          <a:prstGeom prst="rect">
            <a:avLst/>
          </a:prstGeom>
        </p:spPr>
      </p:pic>
      <p:sp>
        <p:nvSpPr>
          <p:cNvPr id="13" name="textruta 12">
            <a:extLst>
              <a:ext uri="{FF2B5EF4-FFF2-40B4-BE49-F238E27FC236}">
                <a16:creationId xmlns:a16="http://schemas.microsoft.com/office/drawing/2014/main" id="{18F73FC8-F06F-E205-8126-5B0DAB690799}"/>
              </a:ext>
            </a:extLst>
          </p:cNvPr>
          <p:cNvSpPr txBox="1"/>
          <p:nvPr/>
        </p:nvSpPr>
        <p:spPr>
          <a:xfrm>
            <a:off x="48574" y="58419"/>
            <a:ext cx="9676382" cy="369332"/>
          </a:xfrm>
          <a:prstGeom prst="rect">
            <a:avLst/>
          </a:prstGeom>
          <a:solidFill>
            <a:srgbClr val="7FCCC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79923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D58B4-82DA-BC99-CAA7-E11FA00EE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 4">
            <a:extLst>
              <a:ext uri="{FF2B5EF4-FFF2-40B4-BE49-F238E27FC236}">
                <a16:creationId xmlns:a16="http://schemas.microsoft.com/office/drawing/2014/main" id="{B587CF05-2FC9-88BA-91BE-958267CB3819}"/>
              </a:ext>
            </a:extLst>
          </p:cNvPr>
          <p:cNvGrpSpPr/>
          <p:nvPr/>
        </p:nvGrpSpPr>
        <p:grpSpPr>
          <a:xfrm>
            <a:off x="838200" y="1690688"/>
            <a:ext cx="3068606" cy="3751336"/>
            <a:chOff x="7800344" y="1510468"/>
            <a:chExt cx="2731911" cy="3373261"/>
          </a:xfrm>
        </p:grpSpPr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5647A4FF-6893-9A31-C015-C3929C1DC81A}"/>
                </a:ext>
              </a:extLst>
            </p:cNvPr>
            <p:cNvSpPr/>
            <p:nvPr/>
          </p:nvSpPr>
          <p:spPr>
            <a:xfrm>
              <a:off x="7800344" y="1510468"/>
              <a:ext cx="2731911" cy="33732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ktangel 18">
              <a:extLst>
                <a:ext uri="{FF2B5EF4-FFF2-40B4-BE49-F238E27FC236}">
                  <a16:creationId xmlns:a16="http://schemas.microsoft.com/office/drawing/2014/main" id="{00AAB780-CF4F-B674-F974-1728FA670E21}"/>
                </a:ext>
              </a:extLst>
            </p:cNvPr>
            <p:cNvSpPr/>
            <p:nvPr/>
          </p:nvSpPr>
          <p:spPr>
            <a:xfrm>
              <a:off x="7972841" y="1675337"/>
              <a:ext cx="2376309" cy="23165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ruta 19">
              <a:extLst>
                <a:ext uri="{FF2B5EF4-FFF2-40B4-BE49-F238E27FC236}">
                  <a16:creationId xmlns:a16="http://schemas.microsoft.com/office/drawing/2014/main" id="{3A90F2D9-BEAF-A6D7-048E-5EABB60C9549}"/>
                </a:ext>
              </a:extLst>
            </p:cNvPr>
            <p:cNvSpPr txBox="1"/>
            <p:nvPr/>
          </p:nvSpPr>
          <p:spPr>
            <a:xfrm>
              <a:off x="8074270" y="4233031"/>
              <a:ext cx="2173449" cy="332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  <a:t>Motiverande grupper</a:t>
              </a:r>
              <a:endPara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endParaRPr>
            </a:p>
          </p:txBody>
        </p:sp>
      </p:grpSp>
      <p:sp>
        <p:nvSpPr>
          <p:cNvPr id="6" name="Rubrik 1">
            <a:extLst>
              <a:ext uri="{FF2B5EF4-FFF2-40B4-BE49-F238E27FC236}">
                <a16:creationId xmlns:a16="http://schemas.microsoft.com/office/drawing/2014/main" id="{3FC3B4F4-F1C1-18C3-92BB-566E1580B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 dirty="0"/>
              <a:t>Motiverande gruppverksamhet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B479FFE-1679-A106-2EFE-BB0017DB190C}"/>
              </a:ext>
            </a:extLst>
          </p:cNvPr>
          <p:cNvSpPr txBox="1"/>
          <p:nvPr/>
        </p:nvSpPr>
        <p:spPr>
          <a:xfrm>
            <a:off x="4959447" y="1690688"/>
            <a:ext cx="6997648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400" dirty="0">
                <a:latin typeface="Aptos" panose="020B0004020202020204" pitchFamily="34" charset="0"/>
              </a:rPr>
              <a:t>Gruppverksamheten riktar sig till personer som behöver stöd att </a:t>
            </a:r>
            <a:r>
              <a:rPr lang="sv-SE" sz="2400" u="sng" dirty="0">
                <a:latin typeface="Aptos" panose="020B0004020202020204" pitchFamily="34" charset="0"/>
              </a:rPr>
              <a:t>närma</a:t>
            </a:r>
            <a:r>
              <a:rPr lang="sv-SE" sz="2400" dirty="0">
                <a:latin typeface="Aptos" panose="020B0004020202020204" pitchFamily="34" charset="0"/>
              </a:rPr>
              <a:t> sig arbetslivet. </a:t>
            </a:r>
            <a:br>
              <a:rPr lang="sv-SE" sz="2400" dirty="0">
                <a:latin typeface="Aptos" panose="020B0004020202020204" pitchFamily="34" charset="0"/>
              </a:rPr>
            </a:br>
            <a:r>
              <a:rPr lang="sv-SE" sz="2400" dirty="0"/>
              <a:t>Verksamheten baseras på deltagarens motivation och har som mål att stärka denna och bidra till att personen kommer närmare arbete eller studier.</a:t>
            </a:r>
            <a:br>
              <a:rPr lang="sv-SE" sz="2400" dirty="0"/>
            </a:br>
            <a:endParaRPr lang="sv-SE" sz="2400" dirty="0">
              <a:latin typeface="Aptos" panose="020B0004020202020204" pitchFamily="34" charset="0"/>
            </a:endParaRPr>
          </a:p>
          <a:p>
            <a:r>
              <a:rPr lang="sv-SE" sz="2400" dirty="0">
                <a:latin typeface="Aptos" panose="020B0004020202020204" pitchFamily="34" charset="0"/>
              </a:rPr>
              <a:t>- Basal kroppskännedom, 1 g/v under ≈7 veckor</a:t>
            </a:r>
          </a:p>
          <a:p>
            <a:r>
              <a:rPr lang="sv-SE" sz="2400" dirty="0">
                <a:latin typeface="Aptos" panose="020B0004020202020204" pitchFamily="34" charset="0"/>
              </a:rPr>
              <a:t>- Arbetslivsinriktad, 2 ggr/v under ≈ 7 veckor</a:t>
            </a:r>
            <a:br>
              <a:rPr lang="sv-SE" sz="2400" dirty="0">
                <a:latin typeface="Aptos" panose="020B0004020202020204" pitchFamily="34" charset="0"/>
              </a:rPr>
            </a:br>
            <a:r>
              <a:rPr lang="sv-SE" sz="2400" dirty="0">
                <a:latin typeface="Aptos" panose="020B0004020202020204" pitchFamily="34" charset="0"/>
              </a:rPr>
              <a:t>- Från 2026 erbjuds temaföreläsningar på måndagar</a:t>
            </a:r>
          </a:p>
          <a:p>
            <a:br>
              <a:rPr lang="sv-SE" sz="2400" dirty="0">
                <a:latin typeface="Aptos" panose="020B0004020202020204" pitchFamily="34" charset="0"/>
              </a:rPr>
            </a:br>
            <a:r>
              <a:rPr lang="sv-SE" sz="2400" dirty="0">
                <a:latin typeface="Aptos" panose="020B0004020202020204" pitchFamily="34" charset="0"/>
                <a:hlinkClick r:id="rId3"/>
              </a:rPr>
              <a:t>https://finsamroslagen.se/gruppverksamhet/</a:t>
            </a:r>
            <a:r>
              <a:rPr lang="sv-SE" sz="2400" dirty="0">
                <a:latin typeface="Aptos" panose="020B0004020202020204" pitchFamily="34" charset="0"/>
              </a:rPr>
              <a:t> 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B66A9E8-8EAD-5DC3-FEEC-CF1E57EF69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985" y="-92285"/>
            <a:ext cx="2083110" cy="670740"/>
          </a:xfrm>
          <a:prstGeom prst="rect">
            <a:avLst/>
          </a:prstGeom>
          <a:solidFill>
            <a:srgbClr val="7FCCCC"/>
          </a:solidFill>
        </p:spPr>
      </p:pic>
      <p:pic>
        <p:nvPicPr>
          <p:cNvPr id="9" name="Bildobjekt 8" descr="En bild som visar klädsel, fotbeklädnader, tecknad serie, står&#10;&#10;AI-genererat innehåll kan vara felaktigt.">
            <a:extLst>
              <a:ext uri="{FF2B5EF4-FFF2-40B4-BE49-F238E27FC236}">
                <a16:creationId xmlns:a16="http://schemas.microsoft.com/office/drawing/2014/main" id="{2948625C-E4A2-7430-DD26-B46CABCA3A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443" y="2800397"/>
            <a:ext cx="2196202" cy="1566233"/>
          </a:xfrm>
          <a:prstGeom prst="rect">
            <a:avLst/>
          </a:prstGeom>
        </p:spPr>
      </p:pic>
      <p:sp>
        <p:nvSpPr>
          <p:cNvPr id="12" name="textruta 11">
            <a:extLst>
              <a:ext uri="{FF2B5EF4-FFF2-40B4-BE49-F238E27FC236}">
                <a16:creationId xmlns:a16="http://schemas.microsoft.com/office/drawing/2014/main" id="{0063F263-3089-97C8-1A89-588DE0D6595E}"/>
              </a:ext>
            </a:extLst>
          </p:cNvPr>
          <p:cNvSpPr txBox="1"/>
          <p:nvPr/>
        </p:nvSpPr>
        <p:spPr>
          <a:xfrm>
            <a:off x="48574" y="58419"/>
            <a:ext cx="9676382" cy="369332"/>
          </a:xfrm>
          <a:prstGeom prst="rect">
            <a:avLst/>
          </a:prstGeom>
          <a:solidFill>
            <a:srgbClr val="7FCCC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2016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D3960-F4FD-FBD7-B52A-80D945191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 4">
            <a:extLst>
              <a:ext uri="{FF2B5EF4-FFF2-40B4-BE49-F238E27FC236}">
                <a16:creationId xmlns:a16="http://schemas.microsoft.com/office/drawing/2014/main" id="{7F8EC739-8B67-FA6F-BA63-34F4BE552966}"/>
              </a:ext>
            </a:extLst>
          </p:cNvPr>
          <p:cNvGrpSpPr/>
          <p:nvPr/>
        </p:nvGrpSpPr>
        <p:grpSpPr>
          <a:xfrm>
            <a:off x="838200" y="1798841"/>
            <a:ext cx="3068606" cy="3751336"/>
            <a:chOff x="7800344" y="1510468"/>
            <a:chExt cx="2731911" cy="3373261"/>
          </a:xfrm>
        </p:grpSpPr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1A8B9FBB-9410-B7D5-7662-5E8589CD30B6}"/>
                </a:ext>
              </a:extLst>
            </p:cNvPr>
            <p:cNvSpPr/>
            <p:nvPr/>
          </p:nvSpPr>
          <p:spPr>
            <a:xfrm>
              <a:off x="7800344" y="1510468"/>
              <a:ext cx="2731911" cy="33732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ktangel 18">
              <a:extLst>
                <a:ext uri="{FF2B5EF4-FFF2-40B4-BE49-F238E27FC236}">
                  <a16:creationId xmlns:a16="http://schemas.microsoft.com/office/drawing/2014/main" id="{B5DD6AEE-CBAE-A437-C342-9B9C97847C8D}"/>
                </a:ext>
              </a:extLst>
            </p:cNvPr>
            <p:cNvSpPr/>
            <p:nvPr/>
          </p:nvSpPr>
          <p:spPr>
            <a:xfrm>
              <a:off x="7972841" y="1675337"/>
              <a:ext cx="2376309" cy="23165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ruta 19">
              <a:extLst>
                <a:ext uri="{FF2B5EF4-FFF2-40B4-BE49-F238E27FC236}">
                  <a16:creationId xmlns:a16="http://schemas.microsoft.com/office/drawing/2014/main" id="{A71359F1-E033-AA51-D114-E0C9D38E597C}"/>
                </a:ext>
              </a:extLst>
            </p:cNvPr>
            <p:cNvSpPr txBox="1"/>
            <p:nvPr/>
          </p:nvSpPr>
          <p:spPr>
            <a:xfrm>
              <a:off x="8074270" y="4233031"/>
              <a:ext cx="2173449" cy="58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  <a:t>Arbetscoacherna </a:t>
              </a:r>
              <a:br>
                <a:rPr kumimoji="0" lang="sv-SE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</a:br>
              <a:r>
                <a:rPr kumimoji="0" lang="sv-SE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  <a:t>(</a:t>
              </a:r>
              <a:r>
                <a:rPr kumimoji="0" lang="sv-SE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  <a:t>fd</a:t>
              </a:r>
              <a:r>
                <a:rPr kumimoji="0" lang="sv-SE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  <a:t> </a:t>
              </a:r>
              <a:r>
                <a:rPr kumimoji="0" lang="sv-SE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  <a:t>Lumena</a:t>
              </a:r>
              <a:r>
                <a:rPr kumimoji="0" lang="sv-SE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  <a:t>)</a:t>
              </a:r>
              <a:endPara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endParaRPr>
            </a:p>
          </p:txBody>
        </p:sp>
      </p:grpSp>
      <p:sp>
        <p:nvSpPr>
          <p:cNvPr id="6" name="Rubrik 1">
            <a:extLst>
              <a:ext uri="{FF2B5EF4-FFF2-40B4-BE49-F238E27FC236}">
                <a16:creationId xmlns:a16="http://schemas.microsoft.com/office/drawing/2014/main" id="{970956C9-BF9C-0F07-3D3F-27AF144FE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016727" cy="1325563"/>
          </a:xfrm>
        </p:spPr>
        <p:txBody>
          <a:bodyPr/>
          <a:lstStyle/>
          <a:p>
            <a:r>
              <a:rPr lang="sv-SE" dirty="0"/>
              <a:t>Arbetscoacherna – Sthlm nordost, tom maj -26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DAB28F23-ECD6-FE1C-7392-EF835B461429}"/>
              </a:ext>
            </a:extLst>
          </p:cNvPr>
          <p:cNvSpPr txBox="1"/>
          <p:nvPr/>
        </p:nvSpPr>
        <p:spPr>
          <a:xfrm>
            <a:off x="4892276" y="1690687"/>
            <a:ext cx="6962651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400" dirty="0">
                <a:latin typeface="Aptos" panose="020B0004020202020204" pitchFamily="34" charset="0"/>
              </a:rPr>
              <a:t>Arbetscoacherna är till för personer som inte kan delta i någon annan arbetslivsinriktad insats. </a:t>
            </a:r>
            <a:br>
              <a:rPr lang="sv-SE" sz="2400" dirty="0">
                <a:latin typeface="Aptos" panose="020B0004020202020204" pitchFamily="34" charset="0"/>
              </a:rPr>
            </a:br>
            <a:r>
              <a:rPr lang="sv-SE" sz="2400" dirty="0">
                <a:latin typeface="Aptos" panose="020B0004020202020204" pitchFamily="34" charset="0"/>
              </a:rPr>
              <a:t>Syftet är att rusta och stärka deltagaren att </a:t>
            </a:r>
            <a:r>
              <a:rPr lang="sv-SE" sz="2400" u="sng" dirty="0">
                <a:latin typeface="Aptos" panose="020B0004020202020204" pitchFamily="34" charset="0"/>
              </a:rPr>
              <a:t>närma</a:t>
            </a:r>
            <a:r>
              <a:rPr lang="sv-SE" sz="2400" dirty="0">
                <a:latin typeface="Aptos" panose="020B0004020202020204" pitchFamily="34" charset="0"/>
              </a:rPr>
              <a:t> sig ordinarie parters arbetslivsinriktade insatser eller arbete.</a:t>
            </a:r>
          </a:p>
          <a:p>
            <a:endParaRPr lang="sv-SE" sz="2400" dirty="0">
              <a:latin typeface="Aptos" panose="020B0004020202020204" pitchFamily="34" charset="0"/>
            </a:endParaRPr>
          </a:p>
          <a:p>
            <a:r>
              <a:rPr lang="sv-SE" sz="2400" dirty="0">
                <a:latin typeface="Aptos" panose="020B0004020202020204" pitchFamily="34" charset="0"/>
              </a:rPr>
              <a:t>Som en fortsättning på </a:t>
            </a:r>
            <a:r>
              <a:rPr lang="sv-SE" sz="2400" dirty="0" err="1">
                <a:latin typeface="Aptos" panose="020B0004020202020204" pitchFamily="34" charset="0"/>
              </a:rPr>
              <a:t>Lumena</a:t>
            </a:r>
            <a:r>
              <a:rPr lang="sv-SE" sz="2400" dirty="0">
                <a:latin typeface="Aptos" panose="020B0004020202020204" pitchFamily="34" charset="0"/>
              </a:rPr>
              <a:t> projektet arbetar Arbetscoacherna vidare med de individbaserade metoderna Supported Employment, Case Management och erfarenheter från BIP studien</a:t>
            </a:r>
            <a:r>
              <a:rPr lang="sv-SE" sz="2400" dirty="0">
                <a:latin typeface="Aptos"/>
              </a:rPr>
              <a:t> </a:t>
            </a:r>
            <a:r>
              <a:rPr lang="sv-SE" sz="2400" u="sng" dirty="0">
                <a:latin typeface="Aptos"/>
              </a:rPr>
              <a:t>fram till maj 2026.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459B2F9-6F28-29A3-86FE-939186A5C4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985" y="-92285"/>
            <a:ext cx="2083110" cy="670740"/>
          </a:xfrm>
          <a:prstGeom prst="rect">
            <a:avLst/>
          </a:prstGeom>
          <a:solidFill>
            <a:srgbClr val="7FCCCC"/>
          </a:solidFill>
        </p:spPr>
      </p:pic>
      <p:sp>
        <p:nvSpPr>
          <p:cNvPr id="22" name="textruta 21">
            <a:extLst>
              <a:ext uri="{FF2B5EF4-FFF2-40B4-BE49-F238E27FC236}">
                <a16:creationId xmlns:a16="http://schemas.microsoft.com/office/drawing/2014/main" id="{D8E7AB9B-E73A-09D5-B11E-A623C9C320DF}"/>
              </a:ext>
            </a:extLst>
          </p:cNvPr>
          <p:cNvSpPr txBox="1"/>
          <p:nvPr/>
        </p:nvSpPr>
        <p:spPr>
          <a:xfrm>
            <a:off x="48574" y="58419"/>
            <a:ext cx="9676382" cy="369332"/>
          </a:xfrm>
          <a:prstGeom prst="rect">
            <a:avLst/>
          </a:prstGeom>
          <a:solidFill>
            <a:srgbClr val="7FCCC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sv-SE" dirty="0"/>
          </a:p>
        </p:txBody>
      </p:sp>
      <p:pic>
        <p:nvPicPr>
          <p:cNvPr id="7" name="Bildobjekt 6" descr="En bild som visar tecknad serie, clipart, illustration&#10;&#10;AI-genererat innehåll kan vara felaktigt.">
            <a:extLst>
              <a:ext uri="{FF2B5EF4-FFF2-40B4-BE49-F238E27FC236}">
                <a16:creationId xmlns:a16="http://schemas.microsoft.com/office/drawing/2014/main" id="{A12B0433-B1CF-6BC3-62A6-E9643F29A8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886" y="2749881"/>
            <a:ext cx="2304408" cy="153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930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D3960-F4FD-FBD7-B52A-80D945191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 4">
            <a:extLst>
              <a:ext uri="{FF2B5EF4-FFF2-40B4-BE49-F238E27FC236}">
                <a16:creationId xmlns:a16="http://schemas.microsoft.com/office/drawing/2014/main" id="{7F8EC739-8B67-FA6F-BA63-34F4BE552966}"/>
              </a:ext>
            </a:extLst>
          </p:cNvPr>
          <p:cNvGrpSpPr/>
          <p:nvPr/>
        </p:nvGrpSpPr>
        <p:grpSpPr>
          <a:xfrm>
            <a:off x="838200" y="1690688"/>
            <a:ext cx="3068606" cy="3751336"/>
            <a:chOff x="7800344" y="1510468"/>
            <a:chExt cx="2731911" cy="3373261"/>
          </a:xfrm>
        </p:grpSpPr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1A8B9FBB-9410-B7D5-7662-5E8589CD30B6}"/>
                </a:ext>
              </a:extLst>
            </p:cNvPr>
            <p:cNvSpPr/>
            <p:nvPr/>
          </p:nvSpPr>
          <p:spPr>
            <a:xfrm>
              <a:off x="7800344" y="1510468"/>
              <a:ext cx="2731911" cy="33732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ktangel 18">
              <a:extLst>
                <a:ext uri="{FF2B5EF4-FFF2-40B4-BE49-F238E27FC236}">
                  <a16:creationId xmlns:a16="http://schemas.microsoft.com/office/drawing/2014/main" id="{B5DD6AEE-CBAE-A437-C342-9B9C97847C8D}"/>
                </a:ext>
              </a:extLst>
            </p:cNvPr>
            <p:cNvSpPr/>
            <p:nvPr/>
          </p:nvSpPr>
          <p:spPr>
            <a:xfrm>
              <a:off x="7972841" y="1675337"/>
              <a:ext cx="2376309" cy="23165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ruta 19">
              <a:extLst>
                <a:ext uri="{FF2B5EF4-FFF2-40B4-BE49-F238E27FC236}">
                  <a16:creationId xmlns:a16="http://schemas.microsoft.com/office/drawing/2014/main" id="{A71359F1-E033-AA51-D114-E0C9D38E597C}"/>
                </a:ext>
              </a:extLst>
            </p:cNvPr>
            <p:cNvSpPr txBox="1"/>
            <p:nvPr/>
          </p:nvSpPr>
          <p:spPr>
            <a:xfrm>
              <a:off x="8074270" y="4233031"/>
              <a:ext cx="2173449" cy="332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  <a:t>Insatser och nätverk</a:t>
              </a:r>
              <a:endPara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endParaRPr>
            </a:p>
          </p:txBody>
        </p:sp>
      </p:grpSp>
      <p:sp>
        <p:nvSpPr>
          <p:cNvPr id="6" name="Rubrik 1">
            <a:extLst>
              <a:ext uri="{FF2B5EF4-FFF2-40B4-BE49-F238E27FC236}">
                <a16:creationId xmlns:a16="http://schemas.microsoft.com/office/drawing/2014/main" id="{970956C9-BF9C-0F07-3D3F-27AF144FE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 dirty="0"/>
              <a:t>Insatser och nätverk i Roslagen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DAB28F23-ECD6-FE1C-7392-EF835B461429}"/>
              </a:ext>
            </a:extLst>
          </p:cNvPr>
          <p:cNvSpPr txBox="1"/>
          <p:nvPr/>
        </p:nvSpPr>
        <p:spPr>
          <a:xfrm>
            <a:off x="4916416" y="1905506"/>
            <a:ext cx="6984903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400" dirty="0">
                <a:latin typeface="Aptos" panose="020B0004020202020204" pitchFamily="34" charset="0"/>
              </a:rPr>
              <a:t>En enklare översikt av användbara länkar till insatser och nätverk för personer som vill börja arbeta eller studera, men som har svårt att hitta</a:t>
            </a:r>
            <a:br>
              <a:rPr lang="sv-SE" sz="2400" dirty="0">
                <a:latin typeface="Aptos" panose="020B0004020202020204" pitchFamily="34" charset="0"/>
              </a:rPr>
            </a:br>
            <a:r>
              <a:rPr lang="sv-SE" sz="2400" dirty="0">
                <a:latin typeface="Aptos" panose="020B0004020202020204" pitchFamily="34" charset="0"/>
              </a:rPr>
              <a:t>rätt stöd och ersättning på vägen dit. </a:t>
            </a:r>
            <a:br>
              <a:rPr lang="sv-SE" sz="2400" dirty="0">
                <a:latin typeface="Aptos" panose="020B0004020202020204" pitchFamily="34" charset="0"/>
              </a:rPr>
            </a:br>
            <a:br>
              <a:rPr lang="sv-SE" sz="2400" dirty="0">
                <a:latin typeface="Aptos" panose="020B0004020202020204" pitchFamily="34" charset="0"/>
              </a:rPr>
            </a:br>
            <a:br>
              <a:rPr lang="sv-SE" sz="2400" dirty="0">
                <a:latin typeface="Aptos" panose="020B0004020202020204" pitchFamily="34" charset="0"/>
              </a:rPr>
            </a:br>
            <a:r>
              <a:rPr lang="sv-SE" sz="2400" dirty="0">
                <a:latin typeface="Aptos" panose="020B0004020202020204" pitchFamily="34" charset="0"/>
                <a:hlinkClick r:id="rId3"/>
              </a:rPr>
              <a:t>https://finsamroslagen.se/insatser-och-natverk-i-roslagen/</a:t>
            </a:r>
            <a:r>
              <a:rPr lang="sv-SE" sz="2400" dirty="0">
                <a:latin typeface="Aptos" panose="020B0004020202020204" pitchFamily="34" charset="0"/>
              </a:rPr>
              <a:t> </a:t>
            </a:r>
            <a:endParaRPr lang="sv-SE" sz="2400" dirty="0">
              <a:latin typeface="Apto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FD78AA3-04BA-6383-71C2-831BB2B1AF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985" y="-92285"/>
            <a:ext cx="2083110" cy="670740"/>
          </a:xfrm>
          <a:prstGeom prst="rect">
            <a:avLst/>
          </a:prstGeom>
          <a:solidFill>
            <a:srgbClr val="7FCCCC"/>
          </a:solidFill>
        </p:spPr>
      </p:pic>
      <p:pic>
        <p:nvPicPr>
          <p:cNvPr id="11" name="Bildobjekt 10" descr="En bild som visar clipart, tecknad serie, illustration&#10;&#10;AI-genererat innehåll kan vara felaktigt.">
            <a:extLst>
              <a:ext uri="{FF2B5EF4-FFF2-40B4-BE49-F238E27FC236}">
                <a16:creationId xmlns:a16="http://schemas.microsoft.com/office/drawing/2014/main" id="{DB2E645B-0472-F1A4-363E-289BD91C1D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56" y="2379618"/>
            <a:ext cx="2669178" cy="1711012"/>
          </a:xfrm>
          <a:prstGeom prst="rect">
            <a:avLst/>
          </a:prstGeom>
        </p:spPr>
      </p:pic>
      <p:sp>
        <p:nvSpPr>
          <p:cNvPr id="13" name="textruta 12">
            <a:extLst>
              <a:ext uri="{FF2B5EF4-FFF2-40B4-BE49-F238E27FC236}">
                <a16:creationId xmlns:a16="http://schemas.microsoft.com/office/drawing/2014/main" id="{3AF4074A-5E1F-1625-2EF3-F4935EFB69CC}"/>
              </a:ext>
            </a:extLst>
          </p:cNvPr>
          <p:cNvSpPr txBox="1"/>
          <p:nvPr/>
        </p:nvSpPr>
        <p:spPr>
          <a:xfrm>
            <a:off x="48574" y="58419"/>
            <a:ext cx="9676382" cy="369332"/>
          </a:xfrm>
          <a:prstGeom prst="rect">
            <a:avLst/>
          </a:prstGeom>
          <a:solidFill>
            <a:srgbClr val="7FCCC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18816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01753-480E-B2F4-4522-81EBBAE7C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>
            <a:extLst>
              <a:ext uri="{FF2B5EF4-FFF2-40B4-BE49-F238E27FC236}">
                <a16:creationId xmlns:a16="http://schemas.microsoft.com/office/drawing/2014/main" id="{4147FE8B-AC4E-804B-D5C5-EC0889B06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 dirty="0"/>
              <a:t>Kunskapsstärkande insatser inom samverkan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3E81E5C1-F2A9-8BAE-8DDB-D653D888E806}"/>
              </a:ext>
            </a:extLst>
          </p:cNvPr>
          <p:cNvSpPr txBox="1"/>
          <p:nvPr/>
        </p:nvSpPr>
        <p:spPr>
          <a:xfrm>
            <a:off x="4991141" y="1874036"/>
            <a:ext cx="6588110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400" dirty="0"/>
              <a:t>Kunskapsstärkande insatser för att bidra med samsyn och samverkan mellan medlemsparter.</a:t>
            </a:r>
          </a:p>
          <a:p>
            <a:endParaRPr lang="sv-SE" sz="2400" dirty="0"/>
          </a:p>
          <a:p>
            <a:r>
              <a:rPr lang="sv-SE" sz="2400" dirty="0"/>
              <a:t>Från 2026 kommer även reflexiv praktik </a:t>
            </a:r>
            <a:r>
              <a:rPr lang="sv-SE" sz="2400" dirty="0">
                <a:latin typeface="Aptos"/>
              </a:rPr>
              <a:t>baserad på BIP-studiens erfarenheter att erbjudas.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71763D5C-DF5D-7778-5678-018A53CC8B84}"/>
              </a:ext>
            </a:extLst>
          </p:cNvPr>
          <p:cNvSpPr txBox="1"/>
          <p:nvPr/>
        </p:nvSpPr>
        <p:spPr>
          <a:xfrm>
            <a:off x="48574" y="58419"/>
            <a:ext cx="9676382" cy="369332"/>
          </a:xfrm>
          <a:prstGeom prst="rect">
            <a:avLst/>
          </a:prstGeom>
          <a:solidFill>
            <a:srgbClr val="7FCCC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28790B2-9F65-9735-1D05-E6A3E7F4C1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985" y="-92285"/>
            <a:ext cx="2083110" cy="670740"/>
          </a:xfrm>
          <a:prstGeom prst="rect">
            <a:avLst/>
          </a:prstGeom>
          <a:solidFill>
            <a:srgbClr val="7FCCCC"/>
          </a:solidFill>
        </p:spPr>
      </p:pic>
      <p:grpSp>
        <p:nvGrpSpPr>
          <p:cNvPr id="3" name="Grupp 2">
            <a:extLst>
              <a:ext uri="{FF2B5EF4-FFF2-40B4-BE49-F238E27FC236}">
                <a16:creationId xmlns:a16="http://schemas.microsoft.com/office/drawing/2014/main" id="{9B9BD260-FB86-0A04-2DFD-F5064C6C42E6}"/>
              </a:ext>
            </a:extLst>
          </p:cNvPr>
          <p:cNvGrpSpPr/>
          <p:nvPr/>
        </p:nvGrpSpPr>
        <p:grpSpPr>
          <a:xfrm>
            <a:off x="838200" y="1690688"/>
            <a:ext cx="3068606" cy="3751336"/>
            <a:chOff x="838200" y="1690688"/>
            <a:chExt cx="3068606" cy="3751336"/>
          </a:xfrm>
        </p:grpSpPr>
        <p:grpSp>
          <p:nvGrpSpPr>
            <p:cNvPr id="5" name="Grupp 4">
              <a:extLst>
                <a:ext uri="{FF2B5EF4-FFF2-40B4-BE49-F238E27FC236}">
                  <a16:creationId xmlns:a16="http://schemas.microsoft.com/office/drawing/2014/main" id="{3A8D6A31-DD1B-531D-D3B9-225C8F1FAD23}"/>
                </a:ext>
              </a:extLst>
            </p:cNvPr>
            <p:cNvGrpSpPr/>
            <p:nvPr/>
          </p:nvGrpSpPr>
          <p:grpSpPr>
            <a:xfrm>
              <a:off x="838200" y="1690688"/>
              <a:ext cx="3068606" cy="3751336"/>
              <a:chOff x="7800344" y="1510468"/>
              <a:chExt cx="2731911" cy="3373261"/>
            </a:xfrm>
          </p:grpSpPr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3A75C955-3F39-C19E-F1EB-33F654D60399}"/>
                  </a:ext>
                </a:extLst>
              </p:cNvPr>
              <p:cNvSpPr/>
              <p:nvPr/>
            </p:nvSpPr>
            <p:spPr>
              <a:xfrm>
                <a:off x="7800344" y="1510468"/>
                <a:ext cx="2731911" cy="337326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762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87F497D9-43DB-E46C-3906-E5BE3D402F61}"/>
                  </a:ext>
                </a:extLst>
              </p:cNvPr>
              <p:cNvSpPr/>
              <p:nvPr/>
            </p:nvSpPr>
            <p:spPr>
              <a:xfrm>
                <a:off x="7972841" y="1675337"/>
                <a:ext cx="2376309" cy="23165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textruta 19">
                <a:extLst>
                  <a:ext uri="{FF2B5EF4-FFF2-40B4-BE49-F238E27FC236}">
                    <a16:creationId xmlns:a16="http://schemas.microsoft.com/office/drawing/2014/main" id="{60B34D6B-9F8E-CF74-DEED-749DED03BB76}"/>
                  </a:ext>
                </a:extLst>
              </p:cNvPr>
              <p:cNvSpPr txBox="1"/>
              <p:nvPr/>
            </p:nvSpPr>
            <p:spPr>
              <a:xfrm>
                <a:off x="8074270" y="4233031"/>
                <a:ext cx="2173449" cy="5811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reaming Outloud Pro" panose="03050502040302030504" pitchFamily="66" charset="0"/>
                    <a:ea typeface="+mn-ea"/>
                    <a:cs typeface="Dreaming Outloud Pro" panose="03050502040302030504" pitchFamily="66" charset="0"/>
                  </a:rPr>
                  <a:t>Kunskapsstärkning och samverkan</a:t>
                </a:r>
                <a:endParaRPr kumimoji="0" lang="sv-SE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endParaRPr>
              </a:p>
            </p:txBody>
          </p:sp>
        </p:grpSp>
        <p:pic>
          <p:nvPicPr>
            <p:cNvPr id="12" name="Bildobjekt 11" descr="En bild som visar klädsel, fotbeklädnader, person, tecknad serie&#10;&#10;AI-genererat innehåll kan vara felaktigt.">
              <a:extLst>
                <a:ext uri="{FF2B5EF4-FFF2-40B4-BE49-F238E27FC236}">
                  <a16:creationId xmlns:a16="http://schemas.microsoft.com/office/drawing/2014/main" id="{E3FBC435-610F-C97E-2405-A327AC9CD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5886" y="2660184"/>
              <a:ext cx="2594938" cy="16906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77199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914EB-D4DD-123F-402B-955D989D4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 4">
            <a:extLst>
              <a:ext uri="{FF2B5EF4-FFF2-40B4-BE49-F238E27FC236}">
                <a16:creationId xmlns:a16="http://schemas.microsoft.com/office/drawing/2014/main" id="{E6EFC4F2-5002-E028-6F2F-DEBD140C468D}"/>
              </a:ext>
            </a:extLst>
          </p:cNvPr>
          <p:cNvGrpSpPr/>
          <p:nvPr/>
        </p:nvGrpSpPr>
        <p:grpSpPr>
          <a:xfrm>
            <a:off x="838200" y="1690688"/>
            <a:ext cx="3068606" cy="3751336"/>
            <a:chOff x="7800344" y="1510468"/>
            <a:chExt cx="2731911" cy="3373261"/>
          </a:xfrm>
        </p:grpSpPr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CEA4B0DD-0AAD-C3ED-F4C9-65D7F8F11A70}"/>
                </a:ext>
              </a:extLst>
            </p:cNvPr>
            <p:cNvSpPr/>
            <p:nvPr/>
          </p:nvSpPr>
          <p:spPr>
            <a:xfrm>
              <a:off x="7800344" y="1510468"/>
              <a:ext cx="2731911" cy="33732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ktangel 18">
              <a:extLst>
                <a:ext uri="{FF2B5EF4-FFF2-40B4-BE49-F238E27FC236}">
                  <a16:creationId xmlns:a16="http://schemas.microsoft.com/office/drawing/2014/main" id="{1B43E6D1-42F8-CD99-1718-B66E85F55B7A}"/>
                </a:ext>
              </a:extLst>
            </p:cNvPr>
            <p:cNvSpPr/>
            <p:nvPr/>
          </p:nvSpPr>
          <p:spPr>
            <a:xfrm>
              <a:off x="7972841" y="1675337"/>
              <a:ext cx="2376309" cy="23165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ruta 19">
              <a:extLst>
                <a:ext uri="{FF2B5EF4-FFF2-40B4-BE49-F238E27FC236}">
                  <a16:creationId xmlns:a16="http://schemas.microsoft.com/office/drawing/2014/main" id="{B734BD15-B5FD-D1FB-4BE5-307315D2A5BA}"/>
                </a:ext>
              </a:extLst>
            </p:cNvPr>
            <p:cNvSpPr txBox="1"/>
            <p:nvPr/>
          </p:nvSpPr>
          <p:spPr>
            <a:xfrm>
              <a:off x="8074270" y="4233031"/>
              <a:ext cx="2173449" cy="332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  <a:t>ESF </a:t>
              </a:r>
              <a:r>
                <a:rPr lang="sv-SE" b="1">
                  <a:solidFill>
                    <a:prstClr val="black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C</a:t>
              </a:r>
              <a:r>
                <a:rPr kumimoji="0" lang="sv-SE" sz="1800" b="1" i="0" u="none" strike="noStrike" kern="120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  <a:t>onecto</a:t>
              </a:r>
              <a:r>
                <a:rPr kumimoji="0" lang="sv-SE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reaming Outloud Pro" panose="03050502040302030504" pitchFamily="66" charset="0"/>
                  <a:ea typeface="+mn-ea"/>
                  <a:cs typeface="Dreaming Outloud Pro" panose="03050502040302030504" pitchFamily="66" charset="0"/>
                </a:rPr>
                <a:t>+</a:t>
              </a:r>
              <a:endParaRPr kumimoji="0" lang="sv-SE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endParaRPr>
            </a:p>
          </p:txBody>
        </p:sp>
      </p:grpSp>
      <p:sp>
        <p:nvSpPr>
          <p:cNvPr id="6" name="Rubrik 1">
            <a:extLst>
              <a:ext uri="{FF2B5EF4-FFF2-40B4-BE49-F238E27FC236}">
                <a16:creationId xmlns:a16="http://schemas.microsoft.com/office/drawing/2014/main" id="{5F5816CC-EFA7-9AA3-3826-A98B694EF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 dirty="0" err="1"/>
              <a:t>Conecto</a:t>
            </a:r>
            <a:r>
              <a:rPr lang="sv-SE" dirty="0"/>
              <a:t>+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C87BBA4D-AECA-12E2-9858-5A327F58C748}"/>
              </a:ext>
            </a:extLst>
          </p:cNvPr>
          <p:cNvSpPr txBox="1"/>
          <p:nvPr/>
        </p:nvSpPr>
        <p:spPr>
          <a:xfrm>
            <a:off x="4837606" y="1802087"/>
            <a:ext cx="6087252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400" dirty="0" err="1">
                <a:latin typeface="Aptos"/>
              </a:rPr>
              <a:t>Conecto</a:t>
            </a:r>
            <a:r>
              <a:rPr lang="sv-SE" sz="2400" dirty="0">
                <a:latin typeface="Aptos"/>
              </a:rPr>
              <a:t>+ erbjuder kompetensutvecklings-insatser till dig som arbetar hos någon av våra medlemsparter. </a:t>
            </a:r>
            <a:br>
              <a:rPr lang="sv-SE" sz="2400" dirty="0">
                <a:latin typeface="Aptos"/>
              </a:rPr>
            </a:br>
            <a:br>
              <a:rPr lang="sv-SE" sz="2400" dirty="0">
                <a:latin typeface="Aptos"/>
              </a:rPr>
            </a:br>
            <a:r>
              <a:rPr lang="sv-SE" sz="2400" dirty="0">
                <a:latin typeface="Aptos"/>
              </a:rPr>
              <a:t>Det innefattar bland annat digitala föreläsningar och fördjupade workshops inom olika teman.</a:t>
            </a:r>
          </a:p>
          <a:p>
            <a:endParaRPr lang="sv-SE" sz="2400" dirty="0">
              <a:latin typeface="Aptos" panose="020B0004020202020204" pitchFamily="34" charset="0"/>
            </a:endParaRPr>
          </a:p>
          <a:p>
            <a:r>
              <a:rPr lang="sv-SE" sz="2400" dirty="0">
                <a:latin typeface="Aptos" panose="020B0004020202020204" pitchFamily="34" charset="0"/>
                <a:hlinkClick r:id="rId3"/>
              </a:rPr>
              <a:t>https://finsamroslagen.se/conecto/</a:t>
            </a:r>
            <a:r>
              <a:rPr lang="sv-SE" sz="2400" dirty="0">
                <a:latin typeface="Aptos" panose="020B0004020202020204" pitchFamily="34" charset="0"/>
              </a:rPr>
              <a:t> </a:t>
            </a:r>
          </a:p>
        </p:txBody>
      </p:sp>
      <p:pic>
        <p:nvPicPr>
          <p:cNvPr id="26" name="Bildobjekt 25" descr="En bild som visar Grafik, skärmbild, grafisk design, design&#10;&#10;AI-genererat innehåll kan vara felaktigt.">
            <a:extLst>
              <a:ext uri="{FF2B5EF4-FFF2-40B4-BE49-F238E27FC236}">
                <a16:creationId xmlns:a16="http://schemas.microsoft.com/office/drawing/2014/main" id="{DB4AC1A2-5086-7302-E5FE-37D64AA194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143" y="2753403"/>
            <a:ext cx="2320059" cy="812953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1A2A486A-9D68-04EE-75B3-D24583BF7220}"/>
              </a:ext>
            </a:extLst>
          </p:cNvPr>
          <p:cNvSpPr txBox="1"/>
          <p:nvPr/>
        </p:nvSpPr>
        <p:spPr>
          <a:xfrm>
            <a:off x="48574" y="58419"/>
            <a:ext cx="9676382" cy="369332"/>
          </a:xfrm>
          <a:prstGeom prst="rect">
            <a:avLst/>
          </a:prstGeom>
          <a:solidFill>
            <a:srgbClr val="7FCCC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A4D5FA3-9EDD-49C3-90FE-DE45D824CD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985" y="-92285"/>
            <a:ext cx="2083110" cy="670740"/>
          </a:xfrm>
          <a:prstGeom prst="rect">
            <a:avLst/>
          </a:prstGeom>
          <a:solidFill>
            <a:srgbClr val="7FCCCC"/>
          </a:solidFill>
        </p:spPr>
      </p:pic>
    </p:spTree>
    <p:extLst>
      <p:ext uri="{BB962C8B-B14F-4D97-AF65-F5344CB8AC3E}">
        <p14:creationId xmlns:p14="http://schemas.microsoft.com/office/powerpoint/2010/main" val="4830695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10598</TotalTime>
  <Words>413</Words>
  <Application>Microsoft Office PowerPoint</Application>
  <PresentationFormat>Bredbild</PresentationFormat>
  <Paragraphs>47</Paragraphs>
  <Slides>8</Slides>
  <Notes>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Dreaming Outloud Pro</vt:lpstr>
      <vt:lpstr>Office-tema</vt:lpstr>
      <vt:lpstr>PowerPoint-presentation</vt:lpstr>
      <vt:lpstr>PowerPoint-presentation</vt:lpstr>
      <vt:lpstr>Myndighetsgemensamt samverkansteam (MGT)</vt:lpstr>
      <vt:lpstr>Motiverande gruppverksamhet</vt:lpstr>
      <vt:lpstr>Arbetscoacherna – Sthlm nordost, tom maj -26</vt:lpstr>
      <vt:lpstr>Insatser och nätverk i Roslagen</vt:lpstr>
      <vt:lpstr>Kunskapsstärkande insatser inom samverkan</vt:lpstr>
      <vt:lpstr>Conecto+</vt:lpstr>
    </vt:vector>
  </TitlesOfParts>
  <Company>Österåkers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Marie Leitzler</dc:creator>
  <cp:lastModifiedBy>Sophia Dahlgren</cp:lastModifiedBy>
  <cp:revision>184</cp:revision>
  <dcterms:created xsi:type="dcterms:W3CDTF">2023-05-15T09:33:51Z</dcterms:created>
  <dcterms:modified xsi:type="dcterms:W3CDTF">2025-12-10T13:55:31Z</dcterms:modified>
</cp:coreProperties>
</file>